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42"/>
  </p:notesMasterIdLst>
  <p:handoutMasterIdLst>
    <p:handoutMasterId r:id="rId43"/>
  </p:handoutMasterIdLst>
  <p:sldIdLst>
    <p:sldId id="256" r:id="rId4"/>
    <p:sldId id="272" r:id="rId5"/>
    <p:sldId id="274" r:id="rId6"/>
    <p:sldId id="275" r:id="rId7"/>
    <p:sldId id="324" r:id="rId8"/>
    <p:sldId id="276" r:id="rId9"/>
    <p:sldId id="304" r:id="rId10"/>
    <p:sldId id="347" r:id="rId11"/>
    <p:sldId id="346" r:id="rId12"/>
    <p:sldId id="334" r:id="rId13"/>
    <p:sldId id="305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5" r:id="rId24"/>
    <p:sldId id="337" r:id="rId25"/>
    <p:sldId id="336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8" r:id="rId35"/>
    <p:sldId id="350" r:id="rId36"/>
    <p:sldId id="351" r:id="rId37"/>
    <p:sldId id="352" r:id="rId38"/>
    <p:sldId id="353" r:id="rId39"/>
    <p:sldId id="295" r:id="rId40"/>
    <p:sldId id="294" r:id="rId41"/>
  </p:sldIdLst>
  <p:sldSz cx="9906000" cy="6858000" type="A4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36">
          <p15:clr>
            <a:srgbClr val="A4A3A4"/>
          </p15:clr>
        </p15:guide>
        <p15:guide id="3" pos="60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66CC"/>
    <a:srgbClr val="FF9999"/>
    <a:srgbClr val="0066FF"/>
    <a:srgbClr val="C0C0C0"/>
    <a:srgbClr val="FF9933"/>
    <a:srgbClr val="FF33CC"/>
    <a:srgbClr val="000066"/>
    <a:srgbClr val="0099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24" autoAdjust="0"/>
  </p:normalViewPr>
  <p:slideViewPr>
    <p:cSldViewPr>
      <p:cViewPr varScale="1">
        <p:scale>
          <a:sx n="116" d="100"/>
          <a:sy n="116" d="100"/>
        </p:scale>
        <p:origin x="1188" y="108"/>
      </p:cViewPr>
      <p:guideLst>
        <p:guide orient="horz" pos="4110"/>
        <p:guide pos="36"/>
        <p:guide pos="60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6DEEBD-8D68-4AF8-B329-172D68BD8567}" type="datetimeFigureOut">
              <a:rPr lang="pt-BR"/>
              <a:pPr>
                <a:defRPr/>
              </a:pPr>
              <a:t>12/11/2015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D5FC931-23E2-490B-B146-435057013A7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987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4CA79-734B-4C06-8E1B-81E374FDA6C7}" type="datetimeFigureOut">
              <a:rPr lang="pt-BR" smtClean="0"/>
              <a:pPr/>
              <a:t>12/11/2015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15C2B-F309-4C71-86B9-F71A4E8BA1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182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59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04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423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4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116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294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91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055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661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13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317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889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614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181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326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596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347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046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879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704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06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06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2042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994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22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691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81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63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47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654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24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41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5C2B-F309-4C71-86B9-F71A4E8BA1AF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9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2"/>
          <p:cNvSpPr>
            <a:spLocks/>
          </p:cNvSpPr>
          <p:nvPr userDrawn="1"/>
        </p:nvSpPr>
        <p:spPr bwMode="auto">
          <a:xfrm>
            <a:off x="357188" y="333375"/>
            <a:ext cx="9253537" cy="6107113"/>
          </a:xfrm>
          <a:custGeom>
            <a:avLst/>
            <a:gdLst>
              <a:gd name="T0" fmla="*/ 270270 w 719"/>
              <a:gd name="T1" fmla="*/ 0 h 494"/>
              <a:gd name="T2" fmla="*/ 8983267 w 719"/>
              <a:gd name="T3" fmla="*/ 0 h 494"/>
              <a:gd name="T4" fmla="*/ 9253537 w 719"/>
              <a:gd name="T5" fmla="*/ 259614 h 494"/>
              <a:gd name="T6" fmla="*/ 9253537 w 719"/>
              <a:gd name="T7" fmla="*/ 5847499 h 494"/>
              <a:gd name="T8" fmla="*/ 8983267 w 719"/>
              <a:gd name="T9" fmla="*/ 6107113 h 494"/>
              <a:gd name="T10" fmla="*/ 270270 w 719"/>
              <a:gd name="T11" fmla="*/ 6107113 h 494"/>
              <a:gd name="T12" fmla="*/ 0 w 719"/>
              <a:gd name="T13" fmla="*/ 5847499 h 494"/>
              <a:gd name="T14" fmla="*/ 0 w 719"/>
              <a:gd name="T15" fmla="*/ 259614 h 494"/>
              <a:gd name="T16" fmla="*/ 270270 w 719"/>
              <a:gd name="T17" fmla="*/ 0 h 4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9" h="494">
                <a:moveTo>
                  <a:pt x="21" y="0"/>
                </a:moveTo>
                <a:lnTo>
                  <a:pt x="698" y="0"/>
                </a:lnTo>
                <a:cubicBezTo>
                  <a:pt x="709" y="0"/>
                  <a:pt x="719" y="10"/>
                  <a:pt x="719" y="21"/>
                </a:cubicBezTo>
                <a:lnTo>
                  <a:pt x="719" y="473"/>
                </a:lnTo>
                <a:cubicBezTo>
                  <a:pt x="719" y="484"/>
                  <a:pt x="709" y="494"/>
                  <a:pt x="698" y="494"/>
                </a:cubicBezTo>
                <a:lnTo>
                  <a:pt x="21" y="494"/>
                </a:lnTo>
                <a:cubicBezTo>
                  <a:pt x="10" y="494"/>
                  <a:pt x="0" y="484"/>
                  <a:pt x="0" y="473"/>
                </a:cubicBezTo>
                <a:lnTo>
                  <a:pt x="0" y="21"/>
                </a:lnTo>
                <a:cubicBezTo>
                  <a:pt x="0" y="10"/>
                  <a:pt x="10" y="0"/>
                  <a:pt x="2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027" name="Grupo 30"/>
          <p:cNvGrpSpPr>
            <a:grpSpLocks/>
          </p:cNvGrpSpPr>
          <p:nvPr userDrawn="1"/>
        </p:nvGrpSpPr>
        <p:grpSpPr bwMode="auto">
          <a:xfrm>
            <a:off x="7646988" y="5084763"/>
            <a:ext cx="2181225" cy="1779587"/>
            <a:chOff x="7646988" y="5085184"/>
            <a:chExt cx="2181077" cy="1779166"/>
          </a:xfrm>
        </p:grpSpPr>
        <p:sp>
          <p:nvSpPr>
            <p:cNvPr id="1029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7646988" y="5091532"/>
              <a:ext cx="2108057" cy="1772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0" name="Freeform 13"/>
            <p:cNvSpPr>
              <a:spLocks/>
            </p:cNvSpPr>
            <p:nvPr userDrawn="1"/>
          </p:nvSpPr>
          <p:spPr bwMode="auto">
            <a:xfrm>
              <a:off x="9615354" y="5085184"/>
              <a:ext cx="212711" cy="333296"/>
            </a:xfrm>
            <a:custGeom>
              <a:avLst/>
              <a:gdLst>
                <a:gd name="T0" fmla="*/ 0 w 14"/>
                <a:gd name="T1" fmla="*/ 333296 h 22"/>
                <a:gd name="T2" fmla="*/ 0 w 14"/>
                <a:gd name="T3" fmla="*/ 0 h 22"/>
                <a:gd name="T4" fmla="*/ 212711 w 14"/>
                <a:gd name="T5" fmla="*/ 333296 h 22"/>
                <a:gd name="T6" fmla="*/ 0 w 14"/>
                <a:gd name="T7" fmla="*/ 333296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2">
                  <a:moveTo>
                    <a:pt x="0" y="22"/>
                  </a:moveTo>
                  <a:lnTo>
                    <a:pt x="0" y="0"/>
                  </a:lnTo>
                  <a:lnTo>
                    <a:pt x="1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B37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1" name="Freeform 14"/>
            <p:cNvSpPr>
              <a:spLocks/>
            </p:cNvSpPr>
            <p:nvPr userDrawn="1"/>
          </p:nvSpPr>
          <p:spPr bwMode="auto">
            <a:xfrm>
              <a:off x="7748581" y="5418480"/>
              <a:ext cx="2079484" cy="1395082"/>
            </a:xfrm>
            <a:custGeom>
              <a:avLst/>
              <a:gdLst>
                <a:gd name="T0" fmla="*/ 409825 w 137"/>
                <a:gd name="T1" fmla="*/ 0 h 92"/>
                <a:gd name="T2" fmla="*/ 1183940 w 137"/>
                <a:gd name="T3" fmla="*/ 0 h 92"/>
                <a:gd name="T4" fmla="*/ 1988412 w 137"/>
                <a:gd name="T5" fmla="*/ 0 h 92"/>
                <a:gd name="T6" fmla="*/ 2079484 w 137"/>
                <a:gd name="T7" fmla="*/ 0 h 92"/>
                <a:gd name="T8" fmla="*/ 1791088 w 137"/>
                <a:gd name="T9" fmla="*/ 1228279 h 92"/>
                <a:gd name="T10" fmla="*/ 1791088 w 137"/>
                <a:gd name="T11" fmla="*/ 1228279 h 92"/>
                <a:gd name="T12" fmla="*/ 1775910 w 137"/>
                <a:gd name="T13" fmla="*/ 1304098 h 92"/>
                <a:gd name="T14" fmla="*/ 1654480 w 137"/>
                <a:gd name="T15" fmla="*/ 1395082 h 92"/>
                <a:gd name="T16" fmla="*/ 91072 w 137"/>
                <a:gd name="T17" fmla="*/ 1395082 h 92"/>
                <a:gd name="T18" fmla="*/ 15179 w 137"/>
                <a:gd name="T19" fmla="*/ 1304098 h 92"/>
                <a:gd name="T20" fmla="*/ 288396 w 137"/>
                <a:gd name="T21" fmla="*/ 106148 h 92"/>
                <a:gd name="T22" fmla="*/ 409825 w 137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92">
                  <a:moveTo>
                    <a:pt x="27" y="0"/>
                  </a:moveTo>
                  <a:lnTo>
                    <a:pt x="78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18" y="81"/>
                  </a:lnTo>
                  <a:lnTo>
                    <a:pt x="117" y="86"/>
                  </a:lnTo>
                  <a:cubicBezTo>
                    <a:pt x="116" y="89"/>
                    <a:pt x="113" y="92"/>
                    <a:pt x="109" y="92"/>
                  </a:cubicBezTo>
                  <a:lnTo>
                    <a:pt x="6" y="92"/>
                  </a:lnTo>
                  <a:cubicBezTo>
                    <a:pt x="3" y="92"/>
                    <a:pt x="0" y="89"/>
                    <a:pt x="1" y="86"/>
                  </a:cubicBezTo>
                  <a:lnTo>
                    <a:pt x="19" y="7"/>
                  </a:lnTo>
                  <a:cubicBezTo>
                    <a:pt x="20" y="3"/>
                    <a:pt x="24" y="0"/>
                    <a:pt x="27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2" name="Freeform 21"/>
            <p:cNvSpPr>
              <a:spLocks noEditPoints="1"/>
            </p:cNvSpPr>
            <p:nvPr userDrawn="1"/>
          </p:nvSpPr>
          <p:spPr bwMode="auto">
            <a:xfrm>
              <a:off x="8108919" y="5756537"/>
              <a:ext cx="1330235" cy="718968"/>
            </a:xfrm>
            <a:custGeom>
              <a:avLst/>
              <a:gdLst>
                <a:gd name="T0" fmla="*/ 1020211 w 974"/>
                <a:gd name="T1" fmla="*/ 472036 h 527"/>
                <a:gd name="T2" fmla="*/ 831738 w 974"/>
                <a:gd name="T3" fmla="*/ 472036 h 527"/>
                <a:gd name="T4" fmla="*/ 766183 w 974"/>
                <a:gd name="T5" fmla="*/ 403823 h 527"/>
                <a:gd name="T6" fmla="*/ 714284 w 974"/>
                <a:gd name="T7" fmla="*/ 383359 h 527"/>
                <a:gd name="T8" fmla="*/ 811252 w 974"/>
                <a:gd name="T9" fmla="*/ 246932 h 527"/>
                <a:gd name="T10" fmla="*/ 854956 w 974"/>
                <a:gd name="T11" fmla="*/ 261939 h 527"/>
                <a:gd name="T12" fmla="*/ 857687 w 974"/>
                <a:gd name="T13" fmla="*/ 320602 h 527"/>
                <a:gd name="T14" fmla="*/ 792132 w 974"/>
                <a:gd name="T15" fmla="*/ 360166 h 527"/>
                <a:gd name="T16" fmla="*/ 826275 w 974"/>
                <a:gd name="T17" fmla="*/ 369716 h 527"/>
                <a:gd name="T18" fmla="*/ 831738 w 974"/>
                <a:gd name="T19" fmla="*/ 451572 h 527"/>
                <a:gd name="T20" fmla="*/ 378311 w 974"/>
                <a:gd name="T21" fmla="*/ 641205 h 527"/>
                <a:gd name="T22" fmla="*/ 401529 w 974"/>
                <a:gd name="T23" fmla="*/ 519785 h 527"/>
                <a:gd name="T24" fmla="*/ 484839 w 974"/>
                <a:gd name="T25" fmla="*/ 120055 h 527"/>
                <a:gd name="T26" fmla="*/ 512154 w 974"/>
                <a:gd name="T27" fmla="*/ 0 h 527"/>
                <a:gd name="T28" fmla="*/ 1320675 w 974"/>
                <a:gd name="T29" fmla="*/ 289224 h 527"/>
                <a:gd name="T30" fmla="*/ 1189563 w 974"/>
                <a:gd name="T31" fmla="*/ 380630 h 527"/>
                <a:gd name="T32" fmla="*/ 211690 w 974"/>
                <a:gd name="T33" fmla="*/ 472036 h 527"/>
                <a:gd name="T34" fmla="*/ 304561 w 974"/>
                <a:gd name="T35" fmla="*/ 335609 h 527"/>
                <a:gd name="T36" fmla="*/ 396066 w 974"/>
                <a:gd name="T37" fmla="*/ 428379 h 527"/>
                <a:gd name="T38" fmla="*/ 65556 w 974"/>
                <a:gd name="T39" fmla="*/ 403823 h 527"/>
                <a:gd name="T40" fmla="*/ 96968 w 974"/>
                <a:gd name="T41" fmla="*/ 432472 h 527"/>
                <a:gd name="T42" fmla="*/ 136574 w 974"/>
                <a:gd name="T43" fmla="*/ 403823 h 527"/>
                <a:gd name="T44" fmla="*/ 122917 w 974"/>
                <a:gd name="T45" fmla="*/ 386087 h 527"/>
                <a:gd name="T46" fmla="*/ 25949 w 974"/>
                <a:gd name="T47" fmla="*/ 343795 h 527"/>
                <a:gd name="T48" fmla="*/ 31412 w 974"/>
                <a:gd name="T49" fmla="*/ 298774 h 527"/>
                <a:gd name="T50" fmla="*/ 94236 w 974"/>
                <a:gd name="T51" fmla="*/ 249661 h 527"/>
                <a:gd name="T52" fmla="*/ 185741 w 974"/>
                <a:gd name="T53" fmla="*/ 252389 h 527"/>
                <a:gd name="T54" fmla="*/ 217153 w 974"/>
                <a:gd name="T55" fmla="*/ 293317 h 527"/>
                <a:gd name="T56" fmla="*/ 151598 w 974"/>
                <a:gd name="T57" fmla="*/ 304231 h 527"/>
                <a:gd name="T58" fmla="*/ 114723 w 974"/>
                <a:gd name="T59" fmla="*/ 286496 h 527"/>
                <a:gd name="T60" fmla="*/ 91505 w 974"/>
                <a:gd name="T61" fmla="*/ 312417 h 527"/>
                <a:gd name="T62" fmla="*/ 148866 w 974"/>
                <a:gd name="T63" fmla="*/ 341066 h 527"/>
                <a:gd name="T64" fmla="*/ 204862 w 974"/>
                <a:gd name="T65" fmla="*/ 377902 h 527"/>
                <a:gd name="T66" fmla="*/ 188473 w 974"/>
                <a:gd name="T67" fmla="*/ 432472 h 527"/>
                <a:gd name="T68" fmla="*/ 107894 w 974"/>
                <a:gd name="T69" fmla="*/ 472036 h 527"/>
                <a:gd name="T70" fmla="*/ 20486 w 974"/>
                <a:gd name="T71" fmla="*/ 459758 h 527"/>
                <a:gd name="T72" fmla="*/ 2731 w 974"/>
                <a:gd name="T73" fmla="*/ 409280 h 527"/>
                <a:gd name="T74" fmla="*/ 590002 w 974"/>
                <a:gd name="T75" fmla="*/ 246932 h 527"/>
                <a:gd name="T76" fmla="*/ 629608 w 974"/>
                <a:gd name="T77" fmla="*/ 261939 h 527"/>
                <a:gd name="T78" fmla="*/ 640534 w 974"/>
                <a:gd name="T79" fmla="*/ 296046 h 527"/>
                <a:gd name="T80" fmla="*/ 618682 w 974"/>
                <a:gd name="T81" fmla="*/ 335609 h 527"/>
                <a:gd name="T82" fmla="*/ 577710 w 974"/>
                <a:gd name="T83" fmla="*/ 354709 h 527"/>
                <a:gd name="T84" fmla="*/ 621414 w 974"/>
                <a:gd name="T85" fmla="*/ 388816 h 527"/>
                <a:gd name="T86" fmla="*/ 611853 w 974"/>
                <a:gd name="T87" fmla="*/ 435201 h 527"/>
                <a:gd name="T88" fmla="*/ 566784 w 974"/>
                <a:gd name="T89" fmla="*/ 466579 h 527"/>
                <a:gd name="T90" fmla="*/ 513520 w 974"/>
                <a:gd name="T91" fmla="*/ 286496 h 527"/>
                <a:gd name="T92" fmla="*/ 564052 w 974"/>
                <a:gd name="T93" fmla="*/ 330152 h 527"/>
                <a:gd name="T94" fmla="*/ 574978 w 974"/>
                <a:gd name="T95" fmla="*/ 298774 h 527"/>
                <a:gd name="T96" fmla="*/ 513520 w 974"/>
                <a:gd name="T97" fmla="*/ 286496 h 527"/>
                <a:gd name="T98" fmla="*/ 546298 w 974"/>
                <a:gd name="T99" fmla="*/ 425651 h 527"/>
                <a:gd name="T100" fmla="*/ 555858 w 974"/>
                <a:gd name="T101" fmla="*/ 388816 h 527"/>
                <a:gd name="T102" fmla="*/ 945095 w 974"/>
                <a:gd name="T103" fmla="*/ 386087 h 527"/>
                <a:gd name="T104" fmla="*/ 734770 w 974"/>
                <a:gd name="T105" fmla="*/ 289224 h 527"/>
                <a:gd name="T106" fmla="*/ 782572 w 974"/>
                <a:gd name="T107" fmla="*/ 338338 h 527"/>
                <a:gd name="T108" fmla="*/ 797595 w 974"/>
                <a:gd name="T109" fmla="*/ 306960 h 527"/>
                <a:gd name="T110" fmla="*/ 774377 w 974"/>
                <a:gd name="T111" fmla="*/ 289224 h 5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74" h="527">
                  <a:moveTo>
                    <a:pt x="609" y="346"/>
                  </a:moveTo>
                  <a:lnTo>
                    <a:pt x="713" y="181"/>
                  </a:lnTo>
                  <a:lnTo>
                    <a:pt x="769" y="181"/>
                  </a:lnTo>
                  <a:lnTo>
                    <a:pt x="799" y="346"/>
                  </a:lnTo>
                  <a:lnTo>
                    <a:pt x="747" y="346"/>
                  </a:lnTo>
                  <a:lnTo>
                    <a:pt x="742" y="314"/>
                  </a:lnTo>
                  <a:lnTo>
                    <a:pt x="674" y="314"/>
                  </a:lnTo>
                  <a:lnTo>
                    <a:pt x="655" y="346"/>
                  </a:lnTo>
                  <a:lnTo>
                    <a:pt x="609" y="346"/>
                  </a:lnTo>
                  <a:lnTo>
                    <a:pt x="559" y="346"/>
                  </a:lnTo>
                  <a:lnTo>
                    <a:pt x="559" y="333"/>
                  </a:lnTo>
                  <a:lnTo>
                    <a:pt x="561" y="310"/>
                  </a:lnTo>
                  <a:lnTo>
                    <a:pt x="561" y="300"/>
                  </a:lnTo>
                  <a:lnTo>
                    <a:pt x="561" y="296"/>
                  </a:lnTo>
                  <a:lnTo>
                    <a:pt x="561" y="289"/>
                  </a:lnTo>
                  <a:lnTo>
                    <a:pt x="557" y="285"/>
                  </a:lnTo>
                  <a:lnTo>
                    <a:pt x="551" y="283"/>
                  </a:lnTo>
                  <a:lnTo>
                    <a:pt x="544" y="281"/>
                  </a:lnTo>
                  <a:lnTo>
                    <a:pt x="523" y="281"/>
                  </a:lnTo>
                  <a:lnTo>
                    <a:pt x="509" y="346"/>
                  </a:lnTo>
                  <a:lnTo>
                    <a:pt x="463" y="346"/>
                  </a:lnTo>
                  <a:lnTo>
                    <a:pt x="498" y="181"/>
                  </a:lnTo>
                  <a:lnTo>
                    <a:pt x="576" y="181"/>
                  </a:lnTo>
                  <a:lnTo>
                    <a:pt x="594" y="181"/>
                  </a:lnTo>
                  <a:lnTo>
                    <a:pt x="603" y="181"/>
                  </a:lnTo>
                  <a:lnTo>
                    <a:pt x="611" y="183"/>
                  </a:lnTo>
                  <a:lnTo>
                    <a:pt x="617" y="185"/>
                  </a:lnTo>
                  <a:lnTo>
                    <a:pt x="623" y="188"/>
                  </a:lnTo>
                  <a:lnTo>
                    <a:pt x="626" y="192"/>
                  </a:lnTo>
                  <a:lnTo>
                    <a:pt x="630" y="200"/>
                  </a:lnTo>
                  <a:lnTo>
                    <a:pt x="632" y="212"/>
                  </a:lnTo>
                  <a:lnTo>
                    <a:pt x="632" y="217"/>
                  </a:lnTo>
                  <a:lnTo>
                    <a:pt x="630" y="225"/>
                  </a:lnTo>
                  <a:lnTo>
                    <a:pt x="628" y="235"/>
                  </a:lnTo>
                  <a:lnTo>
                    <a:pt x="623" y="242"/>
                  </a:lnTo>
                  <a:lnTo>
                    <a:pt x="617" y="250"/>
                  </a:lnTo>
                  <a:lnTo>
                    <a:pt x="609" y="256"/>
                  </a:lnTo>
                  <a:lnTo>
                    <a:pt x="596" y="260"/>
                  </a:lnTo>
                  <a:lnTo>
                    <a:pt x="580" y="264"/>
                  </a:lnTo>
                  <a:lnTo>
                    <a:pt x="580" y="265"/>
                  </a:lnTo>
                  <a:lnTo>
                    <a:pt x="588" y="265"/>
                  </a:lnTo>
                  <a:lnTo>
                    <a:pt x="596" y="267"/>
                  </a:lnTo>
                  <a:lnTo>
                    <a:pt x="601" y="269"/>
                  </a:lnTo>
                  <a:lnTo>
                    <a:pt x="605" y="271"/>
                  </a:lnTo>
                  <a:lnTo>
                    <a:pt x="609" y="279"/>
                  </a:lnTo>
                  <a:lnTo>
                    <a:pt x="611" y="290"/>
                  </a:lnTo>
                  <a:lnTo>
                    <a:pt x="611" y="296"/>
                  </a:lnTo>
                  <a:lnTo>
                    <a:pt x="611" y="306"/>
                  </a:lnTo>
                  <a:lnTo>
                    <a:pt x="609" y="331"/>
                  </a:lnTo>
                  <a:lnTo>
                    <a:pt x="609" y="346"/>
                  </a:lnTo>
                  <a:close/>
                  <a:moveTo>
                    <a:pt x="265" y="527"/>
                  </a:moveTo>
                  <a:lnTo>
                    <a:pt x="571" y="527"/>
                  </a:lnTo>
                  <a:lnTo>
                    <a:pt x="582" y="470"/>
                  </a:lnTo>
                  <a:lnTo>
                    <a:pt x="277" y="470"/>
                  </a:lnTo>
                  <a:lnTo>
                    <a:pt x="265" y="527"/>
                  </a:lnTo>
                  <a:close/>
                  <a:moveTo>
                    <a:pt x="282" y="439"/>
                  </a:moveTo>
                  <a:lnTo>
                    <a:pt x="590" y="439"/>
                  </a:lnTo>
                  <a:lnTo>
                    <a:pt x="601" y="381"/>
                  </a:lnTo>
                  <a:lnTo>
                    <a:pt x="294" y="381"/>
                  </a:lnTo>
                  <a:lnTo>
                    <a:pt x="282" y="439"/>
                  </a:lnTo>
                  <a:close/>
                  <a:moveTo>
                    <a:pt x="344" y="146"/>
                  </a:moveTo>
                  <a:lnTo>
                    <a:pt x="651" y="146"/>
                  </a:lnTo>
                  <a:lnTo>
                    <a:pt x="663" y="88"/>
                  </a:lnTo>
                  <a:lnTo>
                    <a:pt x="355" y="88"/>
                  </a:lnTo>
                  <a:lnTo>
                    <a:pt x="344" y="146"/>
                  </a:lnTo>
                  <a:close/>
                  <a:moveTo>
                    <a:pt x="363" y="57"/>
                  </a:moveTo>
                  <a:lnTo>
                    <a:pt x="671" y="57"/>
                  </a:lnTo>
                  <a:lnTo>
                    <a:pt x="682" y="0"/>
                  </a:lnTo>
                  <a:lnTo>
                    <a:pt x="375" y="0"/>
                  </a:lnTo>
                  <a:lnTo>
                    <a:pt x="363" y="57"/>
                  </a:lnTo>
                  <a:close/>
                  <a:moveTo>
                    <a:pt x="811" y="346"/>
                  </a:moveTo>
                  <a:lnTo>
                    <a:pt x="846" y="181"/>
                  </a:lnTo>
                  <a:lnTo>
                    <a:pt x="974" y="181"/>
                  </a:lnTo>
                  <a:lnTo>
                    <a:pt x="967" y="212"/>
                  </a:lnTo>
                  <a:lnTo>
                    <a:pt x="886" y="212"/>
                  </a:lnTo>
                  <a:lnTo>
                    <a:pt x="878" y="246"/>
                  </a:lnTo>
                  <a:lnTo>
                    <a:pt x="955" y="246"/>
                  </a:lnTo>
                  <a:lnTo>
                    <a:pt x="947" y="279"/>
                  </a:lnTo>
                  <a:lnTo>
                    <a:pt x="871" y="279"/>
                  </a:lnTo>
                  <a:lnTo>
                    <a:pt x="865" y="314"/>
                  </a:lnTo>
                  <a:lnTo>
                    <a:pt x="945" y="314"/>
                  </a:lnTo>
                  <a:lnTo>
                    <a:pt x="940" y="346"/>
                  </a:lnTo>
                  <a:lnTo>
                    <a:pt x="811" y="346"/>
                  </a:lnTo>
                  <a:close/>
                  <a:moveTo>
                    <a:pt x="155" y="346"/>
                  </a:moveTo>
                  <a:lnTo>
                    <a:pt x="190" y="181"/>
                  </a:lnTo>
                  <a:lnTo>
                    <a:pt x="317" y="181"/>
                  </a:lnTo>
                  <a:lnTo>
                    <a:pt x="311" y="212"/>
                  </a:lnTo>
                  <a:lnTo>
                    <a:pt x="230" y="212"/>
                  </a:lnTo>
                  <a:lnTo>
                    <a:pt x="223" y="246"/>
                  </a:lnTo>
                  <a:lnTo>
                    <a:pt x="300" y="246"/>
                  </a:lnTo>
                  <a:lnTo>
                    <a:pt x="292" y="279"/>
                  </a:lnTo>
                  <a:lnTo>
                    <a:pt x="215" y="279"/>
                  </a:lnTo>
                  <a:lnTo>
                    <a:pt x="207" y="314"/>
                  </a:lnTo>
                  <a:lnTo>
                    <a:pt x="290" y="314"/>
                  </a:lnTo>
                  <a:lnTo>
                    <a:pt x="284" y="346"/>
                  </a:lnTo>
                  <a:lnTo>
                    <a:pt x="155" y="346"/>
                  </a:lnTo>
                  <a:close/>
                  <a:moveTo>
                    <a:pt x="2" y="292"/>
                  </a:moveTo>
                  <a:lnTo>
                    <a:pt x="48" y="292"/>
                  </a:lnTo>
                  <a:lnTo>
                    <a:pt x="48" y="296"/>
                  </a:lnTo>
                  <a:lnTo>
                    <a:pt x="48" y="300"/>
                  </a:lnTo>
                  <a:lnTo>
                    <a:pt x="50" y="308"/>
                  </a:lnTo>
                  <a:lnTo>
                    <a:pt x="54" y="314"/>
                  </a:lnTo>
                  <a:lnTo>
                    <a:pt x="61" y="315"/>
                  </a:lnTo>
                  <a:lnTo>
                    <a:pt x="71" y="317"/>
                  </a:lnTo>
                  <a:lnTo>
                    <a:pt x="82" y="315"/>
                  </a:lnTo>
                  <a:lnTo>
                    <a:pt x="90" y="314"/>
                  </a:lnTo>
                  <a:lnTo>
                    <a:pt x="98" y="308"/>
                  </a:lnTo>
                  <a:lnTo>
                    <a:pt x="100" y="298"/>
                  </a:lnTo>
                  <a:lnTo>
                    <a:pt x="100" y="296"/>
                  </a:lnTo>
                  <a:lnTo>
                    <a:pt x="102" y="294"/>
                  </a:lnTo>
                  <a:lnTo>
                    <a:pt x="100" y="290"/>
                  </a:lnTo>
                  <a:lnTo>
                    <a:pt x="98" y="289"/>
                  </a:lnTo>
                  <a:lnTo>
                    <a:pt x="94" y="285"/>
                  </a:lnTo>
                  <a:lnTo>
                    <a:pt x="90" y="283"/>
                  </a:lnTo>
                  <a:lnTo>
                    <a:pt x="50" y="273"/>
                  </a:lnTo>
                  <a:lnTo>
                    <a:pt x="36" y="267"/>
                  </a:lnTo>
                  <a:lnTo>
                    <a:pt x="27" y="262"/>
                  </a:lnTo>
                  <a:lnTo>
                    <a:pt x="23" y="256"/>
                  </a:lnTo>
                  <a:lnTo>
                    <a:pt x="19" y="252"/>
                  </a:lnTo>
                  <a:lnTo>
                    <a:pt x="19" y="246"/>
                  </a:lnTo>
                  <a:lnTo>
                    <a:pt x="17" y="240"/>
                  </a:lnTo>
                  <a:lnTo>
                    <a:pt x="19" y="235"/>
                  </a:lnTo>
                  <a:lnTo>
                    <a:pt x="19" y="229"/>
                  </a:lnTo>
                  <a:lnTo>
                    <a:pt x="23" y="219"/>
                  </a:lnTo>
                  <a:lnTo>
                    <a:pt x="27" y="210"/>
                  </a:lnTo>
                  <a:lnTo>
                    <a:pt x="34" y="202"/>
                  </a:lnTo>
                  <a:lnTo>
                    <a:pt x="44" y="194"/>
                  </a:lnTo>
                  <a:lnTo>
                    <a:pt x="55" y="188"/>
                  </a:lnTo>
                  <a:lnTo>
                    <a:pt x="69" y="183"/>
                  </a:lnTo>
                  <a:lnTo>
                    <a:pt x="84" y="181"/>
                  </a:lnTo>
                  <a:lnTo>
                    <a:pt x="100" y="179"/>
                  </a:lnTo>
                  <a:lnTo>
                    <a:pt x="113" y="181"/>
                  </a:lnTo>
                  <a:lnTo>
                    <a:pt x="127" y="183"/>
                  </a:lnTo>
                  <a:lnTo>
                    <a:pt x="136" y="185"/>
                  </a:lnTo>
                  <a:lnTo>
                    <a:pt x="144" y="188"/>
                  </a:lnTo>
                  <a:lnTo>
                    <a:pt x="152" y="194"/>
                  </a:lnTo>
                  <a:lnTo>
                    <a:pt x="155" y="200"/>
                  </a:lnTo>
                  <a:lnTo>
                    <a:pt x="157" y="208"/>
                  </a:lnTo>
                  <a:lnTo>
                    <a:pt x="159" y="215"/>
                  </a:lnTo>
                  <a:lnTo>
                    <a:pt x="159" y="223"/>
                  </a:lnTo>
                  <a:lnTo>
                    <a:pt x="157" y="231"/>
                  </a:lnTo>
                  <a:lnTo>
                    <a:pt x="109" y="231"/>
                  </a:lnTo>
                  <a:lnTo>
                    <a:pt x="111" y="227"/>
                  </a:lnTo>
                  <a:lnTo>
                    <a:pt x="111" y="223"/>
                  </a:lnTo>
                  <a:lnTo>
                    <a:pt x="109" y="217"/>
                  </a:lnTo>
                  <a:lnTo>
                    <a:pt x="107" y="212"/>
                  </a:lnTo>
                  <a:lnTo>
                    <a:pt x="102" y="210"/>
                  </a:lnTo>
                  <a:lnTo>
                    <a:pt x="94" y="208"/>
                  </a:lnTo>
                  <a:lnTo>
                    <a:pt x="84" y="210"/>
                  </a:lnTo>
                  <a:lnTo>
                    <a:pt x="77" y="213"/>
                  </a:lnTo>
                  <a:lnTo>
                    <a:pt x="71" y="219"/>
                  </a:lnTo>
                  <a:lnTo>
                    <a:pt x="67" y="225"/>
                  </a:lnTo>
                  <a:lnTo>
                    <a:pt x="67" y="227"/>
                  </a:lnTo>
                  <a:lnTo>
                    <a:pt x="67" y="229"/>
                  </a:lnTo>
                  <a:lnTo>
                    <a:pt x="69" y="233"/>
                  </a:lnTo>
                  <a:lnTo>
                    <a:pt x="71" y="237"/>
                  </a:lnTo>
                  <a:lnTo>
                    <a:pt x="75" y="240"/>
                  </a:lnTo>
                  <a:lnTo>
                    <a:pt x="80" y="242"/>
                  </a:lnTo>
                  <a:lnTo>
                    <a:pt x="109" y="250"/>
                  </a:lnTo>
                  <a:lnTo>
                    <a:pt x="127" y="254"/>
                  </a:lnTo>
                  <a:lnTo>
                    <a:pt x="136" y="260"/>
                  </a:lnTo>
                  <a:lnTo>
                    <a:pt x="142" y="264"/>
                  </a:lnTo>
                  <a:lnTo>
                    <a:pt x="146" y="269"/>
                  </a:lnTo>
                  <a:lnTo>
                    <a:pt x="150" y="277"/>
                  </a:lnTo>
                  <a:lnTo>
                    <a:pt x="150" y="285"/>
                  </a:lnTo>
                  <a:lnTo>
                    <a:pt x="150" y="289"/>
                  </a:lnTo>
                  <a:lnTo>
                    <a:pt x="148" y="296"/>
                  </a:lnTo>
                  <a:lnTo>
                    <a:pt x="144" y="308"/>
                  </a:lnTo>
                  <a:lnTo>
                    <a:pt x="138" y="317"/>
                  </a:lnTo>
                  <a:lnTo>
                    <a:pt x="130" y="327"/>
                  </a:lnTo>
                  <a:lnTo>
                    <a:pt x="119" y="335"/>
                  </a:lnTo>
                  <a:lnTo>
                    <a:pt x="107" y="341"/>
                  </a:lnTo>
                  <a:lnTo>
                    <a:pt x="94" y="344"/>
                  </a:lnTo>
                  <a:lnTo>
                    <a:pt x="79" y="346"/>
                  </a:lnTo>
                  <a:lnTo>
                    <a:pt x="63" y="346"/>
                  </a:lnTo>
                  <a:lnTo>
                    <a:pt x="44" y="346"/>
                  </a:lnTo>
                  <a:lnTo>
                    <a:pt x="29" y="342"/>
                  </a:lnTo>
                  <a:lnTo>
                    <a:pt x="21" y="339"/>
                  </a:lnTo>
                  <a:lnTo>
                    <a:pt x="15" y="337"/>
                  </a:lnTo>
                  <a:lnTo>
                    <a:pt x="11" y="333"/>
                  </a:lnTo>
                  <a:lnTo>
                    <a:pt x="7" y="327"/>
                  </a:lnTo>
                  <a:lnTo>
                    <a:pt x="2" y="317"/>
                  </a:lnTo>
                  <a:lnTo>
                    <a:pt x="0" y="306"/>
                  </a:lnTo>
                  <a:lnTo>
                    <a:pt x="2" y="300"/>
                  </a:lnTo>
                  <a:lnTo>
                    <a:pt x="2" y="292"/>
                  </a:lnTo>
                  <a:close/>
                  <a:moveTo>
                    <a:pt x="301" y="346"/>
                  </a:moveTo>
                  <a:lnTo>
                    <a:pt x="338" y="179"/>
                  </a:lnTo>
                  <a:lnTo>
                    <a:pt x="428" y="179"/>
                  </a:lnTo>
                  <a:lnTo>
                    <a:pt x="432" y="181"/>
                  </a:lnTo>
                  <a:lnTo>
                    <a:pt x="436" y="181"/>
                  </a:lnTo>
                  <a:lnTo>
                    <a:pt x="444" y="183"/>
                  </a:lnTo>
                  <a:lnTo>
                    <a:pt x="451" y="185"/>
                  </a:lnTo>
                  <a:lnTo>
                    <a:pt x="457" y="188"/>
                  </a:lnTo>
                  <a:lnTo>
                    <a:pt x="461" y="192"/>
                  </a:lnTo>
                  <a:lnTo>
                    <a:pt x="465" y="196"/>
                  </a:lnTo>
                  <a:lnTo>
                    <a:pt x="467" y="202"/>
                  </a:lnTo>
                  <a:lnTo>
                    <a:pt x="469" y="208"/>
                  </a:lnTo>
                  <a:lnTo>
                    <a:pt x="469" y="213"/>
                  </a:lnTo>
                  <a:lnTo>
                    <a:pt x="469" y="217"/>
                  </a:lnTo>
                  <a:lnTo>
                    <a:pt x="469" y="221"/>
                  </a:lnTo>
                  <a:lnTo>
                    <a:pt x="467" y="229"/>
                  </a:lnTo>
                  <a:lnTo>
                    <a:pt x="463" y="235"/>
                  </a:lnTo>
                  <a:lnTo>
                    <a:pt x="459" y="240"/>
                  </a:lnTo>
                  <a:lnTo>
                    <a:pt x="453" y="246"/>
                  </a:lnTo>
                  <a:lnTo>
                    <a:pt x="448" y="250"/>
                  </a:lnTo>
                  <a:lnTo>
                    <a:pt x="440" y="254"/>
                  </a:lnTo>
                  <a:lnTo>
                    <a:pt x="432" y="258"/>
                  </a:lnTo>
                  <a:lnTo>
                    <a:pt x="425" y="260"/>
                  </a:lnTo>
                  <a:lnTo>
                    <a:pt x="423" y="260"/>
                  </a:lnTo>
                  <a:lnTo>
                    <a:pt x="438" y="264"/>
                  </a:lnTo>
                  <a:lnTo>
                    <a:pt x="448" y="271"/>
                  </a:lnTo>
                  <a:lnTo>
                    <a:pt x="451" y="275"/>
                  </a:lnTo>
                  <a:lnTo>
                    <a:pt x="455" y="279"/>
                  </a:lnTo>
                  <a:lnTo>
                    <a:pt x="455" y="285"/>
                  </a:lnTo>
                  <a:lnTo>
                    <a:pt x="457" y="290"/>
                  </a:lnTo>
                  <a:lnTo>
                    <a:pt x="455" y="298"/>
                  </a:lnTo>
                  <a:lnTo>
                    <a:pt x="453" y="306"/>
                  </a:lnTo>
                  <a:lnTo>
                    <a:pt x="451" y="314"/>
                  </a:lnTo>
                  <a:lnTo>
                    <a:pt x="448" y="319"/>
                  </a:lnTo>
                  <a:lnTo>
                    <a:pt x="442" y="325"/>
                  </a:lnTo>
                  <a:lnTo>
                    <a:pt x="438" y="331"/>
                  </a:lnTo>
                  <a:lnTo>
                    <a:pt x="430" y="337"/>
                  </a:lnTo>
                  <a:lnTo>
                    <a:pt x="425" y="341"/>
                  </a:lnTo>
                  <a:lnTo>
                    <a:pt x="415" y="342"/>
                  </a:lnTo>
                  <a:lnTo>
                    <a:pt x="405" y="344"/>
                  </a:lnTo>
                  <a:lnTo>
                    <a:pt x="392" y="346"/>
                  </a:lnTo>
                  <a:lnTo>
                    <a:pt x="376" y="346"/>
                  </a:lnTo>
                  <a:lnTo>
                    <a:pt x="301" y="346"/>
                  </a:lnTo>
                  <a:close/>
                  <a:moveTo>
                    <a:pt x="376" y="210"/>
                  </a:moveTo>
                  <a:lnTo>
                    <a:pt x="369" y="246"/>
                  </a:lnTo>
                  <a:lnTo>
                    <a:pt x="390" y="246"/>
                  </a:lnTo>
                  <a:lnTo>
                    <a:pt x="401" y="246"/>
                  </a:lnTo>
                  <a:lnTo>
                    <a:pt x="407" y="244"/>
                  </a:lnTo>
                  <a:lnTo>
                    <a:pt x="413" y="242"/>
                  </a:lnTo>
                  <a:lnTo>
                    <a:pt x="415" y="238"/>
                  </a:lnTo>
                  <a:lnTo>
                    <a:pt x="419" y="233"/>
                  </a:lnTo>
                  <a:lnTo>
                    <a:pt x="421" y="229"/>
                  </a:lnTo>
                  <a:lnTo>
                    <a:pt x="421" y="223"/>
                  </a:lnTo>
                  <a:lnTo>
                    <a:pt x="421" y="219"/>
                  </a:lnTo>
                  <a:lnTo>
                    <a:pt x="419" y="215"/>
                  </a:lnTo>
                  <a:lnTo>
                    <a:pt x="417" y="213"/>
                  </a:lnTo>
                  <a:lnTo>
                    <a:pt x="411" y="210"/>
                  </a:lnTo>
                  <a:lnTo>
                    <a:pt x="401" y="210"/>
                  </a:lnTo>
                  <a:lnTo>
                    <a:pt x="376" y="210"/>
                  </a:lnTo>
                  <a:close/>
                  <a:moveTo>
                    <a:pt x="363" y="277"/>
                  </a:moveTo>
                  <a:lnTo>
                    <a:pt x="353" y="315"/>
                  </a:lnTo>
                  <a:lnTo>
                    <a:pt x="380" y="315"/>
                  </a:lnTo>
                  <a:lnTo>
                    <a:pt x="392" y="315"/>
                  </a:lnTo>
                  <a:lnTo>
                    <a:pt x="400" y="312"/>
                  </a:lnTo>
                  <a:lnTo>
                    <a:pt x="405" y="306"/>
                  </a:lnTo>
                  <a:lnTo>
                    <a:pt x="409" y="296"/>
                  </a:lnTo>
                  <a:lnTo>
                    <a:pt x="409" y="294"/>
                  </a:lnTo>
                  <a:lnTo>
                    <a:pt x="409" y="290"/>
                  </a:lnTo>
                  <a:lnTo>
                    <a:pt x="407" y="285"/>
                  </a:lnTo>
                  <a:lnTo>
                    <a:pt x="403" y="281"/>
                  </a:lnTo>
                  <a:lnTo>
                    <a:pt x="398" y="277"/>
                  </a:lnTo>
                  <a:lnTo>
                    <a:pt x="388" y="277"/>
                  </a:lnTo>
                  <a:lnTo>
                    <a:pt x="363" y="277"/>
                  </a:lnTo>
                  <a:close/>
                  <a:moveTo>
                    <a:pt x="692" y="283"/>
                  </a:moveTo>
                  <a:lnTo>
                    <a:pt x="738" y="283"/>
                  </a:lnTo>
                  <a:lnTo>
                    <a:pt x="732" y="213"/>
                  </a:lnTo>
                  <a:lnTo>
                    <a:pt x="730" y="213"/>
                  </a:lnTo>
                  <a:lnTo>
                    <a:pt x="692" y="283"/>
                  </a:lnTo>
                  <a:close/>
                  <a:moveTo>
                    <a:pt x="538" y="212"/>
                  </a:moveTo>
                  <a:lnTo>
                    <a:pt x="530" y="252"/>
                  </a:lnTo>
                  <a:lnTo>
                    <a:pt x="548" y="252"/>
                  </a:lnTo>
                  <a:lnTo>
                    <a:pt x="559" y="252"/>
                  </a:lnTo>
                  <a:lnTo>
                    <a:pt x="567" y="250"/>
                  </a:lnTo>
                  <a:lnTo>
                    <a:pt x="573" y="248"/>
                  </a:lnTo>
                  <a:lnTo>
                    <a:pt x="578" y="244"/>
                  </a:lnTo>
                  <a:lnTo>
                    <a:pt x="582" y="238"/>
                  </a:lnTo>
                  <a:lnTo>
                    <a:pt x="584" y="231"/>
                  </a:lnTo>
                  <a:lnTo>
                    <a:pt x="584" y="229"/>
                  </a:lnTo>
                  <a:lnTo>
                    <a:pt x="584" y="225"/>
                  </a:lnTo>
                  <a:lnTo>
                    <a:pt x="584" y="221"/>
                  </a:lnTo>
                  <a:lnTo>
                    <a:pt x="582" y="217"/>
                  </a:lnTo>
                  <a:lnTo>
                    <a:pt x="578" y="215"/>
                  </a:lnTo>
                  <a:lnTo>
                    <a:pt x="574" y="213"/>
                  </a:lnTo>
                  <a:lnTo>
                    <a:pt x="567" y="212"/>
                  </a:lnTo>
                  <a:lnTo>
                    <a:pt x="555" y="212"/>
                  </a:lnTo>
                  <a:lnTo>
                    <a:pt x="538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8" name="Text Box 45"/>
          <p:cNvSpPr txBox="1">
            <a:spLocks noChangeArrowheads="1"/>
          </p:cNvSpPr>
          <p:nvPr userDrawn="1"/>
        </p:nvSpPr>
        <p:spPr bwMode="auto">
          <a:xfrm>
            <a:off x="2441575" y="6524625"/>
            <a:ext cx="5175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200" b="1">
                <a:solidFill>
                  <a:srgbClr val="0070C0"/>
                </a:solidFill>
              </a:rPr>
              <a:t>Especialistas em pequenos negócios / </a:t>
            </a:r>
            <a:r>
              <a:rPr lang="pt-BR" sz="1200">
                <a:solidFill>
                  <a:srgbClr val="0070C0"/>
                </a:solidFill>
              </a:rPr>
              <a:t>0800 570 0800 / sebrae.com.br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 bwMode="auto">
          <a:xfrm>
            <a:off x="609650" y="505012"/>
            <a:ext cx="8420100" cy="13681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dirty="0" smtClean="0">
                <a:solidFill>
                  <a:srgbClr val="0066CC"/>
                </a:solidFill>
              </a:rPr>
              <a:t>PESQUISA </a:t>
            </a:r>
            <a:br>
              <a:rPr lang="pt-BR" altLang="pt-BR" sz="4800" dirty="0" smtClean="0">
                <a:solidFill>
                  <a:srgbClr val="0066CC"/>
                </a:solidFill>
              </a:rPr>
            </a:br>
            <a:r>
              <a:rPr lang="pt-BR" sz="2400" dirty="0" smtClean="0">
                <a:solidFill>
                  <a:srgbClr val="0066CC"/>
                </a:solidFill>
              </a:rPr>
              <a:t>Temas de Gestão – Site do Sebrae</a:t>
            </a:r>
            <a:r>
              <a:rPr lang="pt-BR" altLang="pt-BR" sz="4800" dirty="0" smtClean="0">
                <a:solidFill>
                  <a:srgbClr val="0066CC"/>
                </a:solidFill>
              </a:rPr>
              <a:t/>
            </a:r>
            <a:br>
              <a:rPr lang="pt-BR" altLang="pt-BR" sz="4800" dirty="0" smtClean="0">
                <a:solidFill>
                  <a:srgbClr val="0066CC"/>
                </a:solidFill>
              </a:rPr>
            </a:br>
            <a:endParaRPr lang="pt-BR" altLang="pt-BR" i="1" dirty="0" smtClean="0">
              <a:solidFill>
                <a:srgbClr val="0066CC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auto">
          <a:xfrm>
            <a:off x="1352600" y="5022302"/>
            <a:ext cx="69342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Unidade de Gestão Estratégica (UGE)</a:t>
            </a:r>
          </a:p>
          <a:p>
            <a:pPr>
              <a:defRPr/>
            </a:pPr>
            <a:r>
              <a:rPr lang="pt-B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Sebrae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Nacional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19238" y="5857875"/>
            <a:ext cx="6934200" cy="5000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Novembro </a:t>
            </a:r>
            <a:r>
              <a:rPr lang="pt-BR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 2015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17" y="2056845"/>
            <a:ext cx="5602965" cy="2744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18" y="3068960"/>
            <a:ext cx="2329682" cy="174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4840560"/>
            <a:ext cx="8915400" cy="103671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rgbClr val="0066CC"/>
                </a:solidFill>
              </a:rPr>
              <a:t>Os Temas de Gestão fazem sentido?</a:t>
            </a:r>
            <a:endParaRPr lang="pt-BR" dirty="0">
              <a:solidFill>
                <a:srgbClr val="0066CC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2"/>
          <a:stretch/>
        </p:blipFill>
        <p:spPr>
          <a:xfrm>
            <a:off x="5501461" y="1171834"/>
            <a:ext cx="3225585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 explicativo em forma de nuvem 6"/>
          <p:cNvSpPr/>
          <p:nvPr/>
        </p:nvSpPr>
        <p:spPr>
          <a:xfrm>
            <a:off x="4918010" y="476672"/>
            <a:ext cx="4392488" cy="2592288"/>
          </a:xfrm>
          <a:prstGeom prst="cloudCallout">
            <a:avLst>
              <a:gd name="adj1" fmla="val -32273"/>
              <a:gd name="adj2" fmla="val 50107"/>
            </a:avLst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3589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o quanto </a:t>
            </a:r>
            <a:r>
              <a:rPr lang="pt-BR" altLang="pt-BR" sz="2000" dirty="0" smtClean="0">
                <a:solidFill>
                  <a:srgbClr val="0066CC"/>
                </a:solidFill>
              </a:rPr>
              <a:t>os TEMAS </a:t>
            </a:r>
            <a:r>
              <a:rPr lang="pt-BR" altLang="pt-BR" sz="2000" dirty="0">
                <a:solidFill>
                  <a:srgbClr val="0066CC"/>
                </a:solidFill>
              </a:rPr>
              <a:t>DE GESTAO </a:t>
            </a:r>
            <a:r>
              <a:rPr lang="pt-BR" altLang="pt-BR" sz="2000" dirty="0" smtClean="0">
                <a:solidFill>
                  <a:srgbClr val="0066CC"/>
                </a:solidFill>
              </a:rPr>
              <a:t>fazem </a:t>
            </a:r>
            <a:r>
              <a:rPr lang="pt-BR" altLang="pt-BR" sz="2000" dirty="0">
                <a:solidFill>
                  <a:srgbClr val="0066CC"/>
                </a:solidFill>
              </a:rPr>
              <a:t>sentido para </a:t>
            </a:r>
            <a:r>
              <a:rPr lang="pt-BR" altLang="pt-BR" sz="2000" dirty="0" smtClean="0">
                <a:solidFill>
                  <a:srgbClr val="0066CC"/>
                </a:solidFill>
              </a:rPr>
              <a:t>você.</a:t>
            </a:r>
            <a:r>
              <a:rPr lang="pt-BR" altLang="pt-BR" sz="2400" dirty="0" smtClean="0">
                <a:solidFill>
                  <a:srgbClr val="0066CC"/>
                </a:solidFill>
              </a:rPr>
              <a:t/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sendo que a nota 0 significa “não faz nenhum sentido” e a nota 10 “faz todo sentido</a:t>
            </a:r>
            <a:r>
              <a:rPr lang="pt-BR" altLang="pt-BR" sz="1600" dirty="0" smtClean="0">
                <a:solidFill>
                  <a:schemeClr val="tx1"/>
                </a:solidFill>
              </a:rPr>
              <a:t>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 smtClean="0"/>
              <a:t>De forma geral, todos os temas foram bem avaliando quanto a sua pertinência.</a:t>
            </a:r>
          </a:p>
          <a:p>
            <a:r>
              <a:rPr lang="pt-BR" sz="1600" dirty="0" smtClean="0"/>
              <a:t>Dos nove temas, dois apresentaram avaliações piores que os demais, alcançando notas medias em torno de 7.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24" y="1686755"/>
            <a:ext cx="6048671" cy="363242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o quanto </a:t>
            </a:r>
            <a:r>
              <a:rPr lang="pt-BR" altLang="pt-BR" sz="2000" dirty="0" smtClean="0">
                <a:solidFill>
                  <a:srgbClr val="0066CC"/>
                </a:solidFill>
              </a:rPr>
              <a:t>o TEMA “Organização” faz </a:t>
            </a:r>
            <a:r>
              <a:rPr lang="pt-BR" altLang="pt-BR" sz="2000" dirty="0">
                <a:solidFill>
                  <a:srgbClr val="0066CC"/>
                </a:solidFill>
              </a:rPr>
              <a:t>sentido para </a:t>
            </a:r>
            <a:r>
              <a:rPr lang="pt-BR" altLang="pt-BR" sz="2000" dirty="0" smtClean="0">
                <a:solidFill>
                  <a:srgbClr val="0066CC"/>
                </a:solidFill>
              </a:rPr>
              <a:t>você.</a:t>
            </a:r>
            <a:r>
              <a:rPr lang="pt-BR" altLang="pt-BR" sz="2400" dirty="0" smtClean="0">
                <a:solidFill>
                  <a:srgbClr val="0066CC"/>
                </a:solidFill>
              </a:rPr>
              <a:t/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sendo que a nota 0 significa “não faz nenhum sentido” e a nota 10 “faz todo sentido</a:t>
            </a:r>
            <a:r>
              <a:rPr lang="pt-BR" altLang="pt-BR" sz="1600" dirty="0" smtClean="0">
                <a:solidFill>
                  <a:schemeClr val="tx1"/>
                </a:solidFill>
              </a:rPr>
              <a:t>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 smtClean="0"/>
              <a:t>O tema “Organização” apesar de ter sido bem avaliado de forma geral, mostrou-se um tema controverso.</a:t>
            </a:r>
          </a:p>
          <a:p>
            <a:r>
              <a:rPr lang="pt-BR" sz="1600" dirty="0" smtClean="0"/>
              <a:t>Cerca de metade dos entrevistados atribuiu notas altas, enquanto outro metade, atribuiu notas médias ou baixas.</a:t>
            </a:r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00" y="1407493"/>
            <a:ext cx="7128792" cy="38217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800" y="2060848"/>
            <a:ext cx="209724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04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o quanto </a:t>
            </a:r>
            <a:r>
              <a:rPr lang="pt-BR" altLang="pt-BR" sz="2000" dirty="0" smtClean="0">
                <a:solidFill>
                  <a:srgbClr val="0066CC"/>
                </a:solidFill>
              </a:rPr>
              <a:t>o TEMA “Planejamento” faz </a:t>
            </a:r>
            <a:r>
              <a:rPr lang="pt-BR" altLang="pt-BR" sz="2000" dirty="0">
                <a:solidFill>
                  <a:srgbClr val="0066CC"/>
                </a:solidFill>
              </a:rPr>
              <a:t>sentido para </a:t>
            </a:r>
            <a:r>
              <a:rPr lang="pt-BR" altLang="pt-BR" sz="2000" dirty="0" smtClean="0">
                <a:solidFill>
                  <a:srgbClr val="0066CC"/>
                </a:solidFill>
              </a:rPr>
              <a:t>você.</a:t>
            </a:r>
            <a:r>
              <a:rPr lang="pt-BR" altLang="pt-BR" sz="2400" dirty="0" smtClean="0">
                <a:solidFill>
                  <a:srgbClr val="0066CC"/>
                </a:solidFill>
              </a:rPr>
              <a:t/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sendo que a nota 0 significa “não faz nenhum sentido” e a nota 10 “faz todo sentido</a:t>
            </a:r>
            <a:r>
              <a:rPr lang="pt-BR" altLang="pt-BR" sz="1600" dirty="0" smtClean="0">
                <a:solidFill>
                  <a:schemeClr val="tx1"/>
                </a:solidFill>
              </a:rPr>
              <a:t>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 smtClean="0"/>
              <a:t>O pertinência do tema “planejamento” foi mais consensual, apenas 19% dos respondentes atribuíram notas médias ou baixas.</a:t>
            </a:r>
          </a:p>
          <a:p>
            <a:r>
              <a:rPr lang="pt-BR" sz="1600" dirty="0" smtClean="0"/>
              <a:t>A nota média de pertinência do tema alcançou 9 pontos, em uma escala de 0 a 10.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86" y="1484784"/>
            <a:ext cx="6840760" cy="36548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086" y="1988840"/>
            <a:ext cx="212192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8608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o quanto </a:t>
            </a:r>
            <a:r>
              <a:rPr lang="pt-BR" altLang="pt-BR" sz="2000" dirty="0" smtClean="0">
                <a:solidFill>
                  <a:srgbClr val="0066CC"/>
                </a:solidFill>
              </a:rPr>
              <a:t>o TEMA “Empreendedorismo” faz </a:t>
            </a:r>
            <a:r>
              <a:rPr lang="pt-BR" altLang="pt-BR" sz="2000" dirty="0">
                <a:solidFill>
                  <a:srgbClr val="0066CC"/>
                </a:solidFill>
              </a:rPr>
              <a:t>sentido para </a:t>
            </a:r>
            <a:r>
              <a:rPr lang="pt-BR" altLang="pt-BR" sz="2000" dirty="0" smtClean="0">
                <a:solidFill>
                  <a:srgbClr val="0066CC"/>
                </a:solidFill>
              </a:rPr>
              <a:t>você.</a:t>
            </a:r>
            <a:r>
              <a:rPr lang="pt-BR" altLang="pt-BR" sz="2400" dirty="0" smtClean="0">
                <a:solidFill>
                  <a:srgbClr val="0066CC"/>
                </a:solidFill>
              </a:rPr>
              <a:t/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sendo que a nota 0 significa “não faz nenhum sentido” e a nota 10 “faz todo sentido</a:t>
            </a:r>
            <a:r>
              <a:rPr lang="pt-BR" altLang="pt-BR" sz="1600" dirty="0" smtClean="0">
                <a:solidFill>
                  <a:schemeClr val="tx1"/>
                </a:solidFill>
              </a:rPr>
              <a:t>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 smtClean="0"/>
              <a:t>A maioria dos respondentes atribui notas altas para a pertinência do tema “Empreendedorismo”. </a:t>
            </a:r>
          </a:p>
          <a:p>
            <a:r>
              <a:rPr lang="pt-BR" sz="1600" dirty="0" smtClean="0"/>
              <a:t>Esse resultado indica que para os colaboradores esse tema de gestão é muito pertinente.</a:t>
            </a:r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61" y="1506126"/>
            <a:ext cx="6903208" cy="369260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161" y="1858323"/>
            <a:ext cx="2072195" cy="9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530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o quanto </a:t>
            </a:r>
            <a:r>
              <a:rPr lang="pt-BR" altLang="pt-BR" sz="2000" dirty="0" smtClean="0">
                <a:solidFill>
                  <a:srgbClr val="0066CC"/>
                </a:solidFill>
              </a:rPr>
              <a:t>o TEMA “Finanças” faz </a:t>
            </a:r>
            <a:r>
              <a:rPr lang="pt-BR" altLang="pt-BR" sz="2000" dirty="0">
                <a:solidFill>
                  <a:srgbClr val="0066CC"/>
                </a:solidFill>
              </a:rPr>
              <a:t>sentido para </a:t>
            </a:r>
            <a:r>
              <a:rPr lang="pt-BR" altLang="pt-BR" sz="2000" dirty="0" smtClean="0">
                <a:solidFill>
                  <a:srgbClr val="0066CC"/>
                </a:solidFill>
              </a:rPr>
              <a:t>você.</a:t>
            </a:r>
            <a:r>
              <a:rPr lang="pt-BR" altLang="pt-BR" sz="2400" dirty="0" smtClean="0">
                <a:solidFill>
                  <a:srgbClr val="0066CC"/>
                </a:solidFill>
              </a:rPr>
              <a:t/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sendo que a nota 0 significa “não faz nenhum sentido” e a nota 10 “faz todo sentido</a:t>
            </a:r>
            <a:r>
              <a:rPr lang="pt-BR" altLang="pt-BR" sz="1600" dirty="0" smtClean="0">
                <a:solidFill>
                  <a:schemeClr val="tx1"/>
                </a:solidFill>
              </a:rPr>
              <a:t>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 smtClean="0"/>
              <a:t>Apenas 12% dos respondentes não atribuíram notas altas para esse tema,  esses resultados indicam que o tema “Finanças” apresenta uma alta pertinência na visão dos colaboradores.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92" y="1507705"/>
            <a:ext cx="6984776" cy="37400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592" y="1844824"/>
            <a:ext cx="2178883" cy="10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803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o quanto </a:t>
            </a:r>
            <a:r>
              <a:rPr lang="pt-BR" altLang="pt-BR" sz="2000" dirty="0" smtClean="0">
                <a:solidFill>
                  <a:srgbClr val="0066CC"/>
                </a:solidFill>
              </a:rPr>
              <a:t>o TEMA “Pessoas” faz </a:t>
            </a:r>
            <a:r>
              <a:rPr lang="pt-BR" altLang="pt-BR" sz="2000" dirty="0">
                <a:solidFill>
                  <a:srgbClr val="0066CC"/>
                </a:solidFill>
              </a:rPr>
              <a:t>sentido para </a:t>
            </a:r>
            <a:r>
              <a:rPr lang="pt-BR" altLang="pt-BR" sz="2000" dirty="0" smtClean="0">
                <a:solidFill>
                  <a:srgbClr val="0066CC"/>
                </a:solidFill>
              </a:rPr>
              <a:t>você.</a:t>
            </a:r>
            <a:r>
              <a:rPr lang="pt-BR" altLang="pt-BR" sz="2400" dirty="0" smtClean="0">
                <a:solidFill>
                  <a:srgbClr val="0066CC"/>
                </a:solidFill>
              </a:rPr>
              <a:t/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sendo que a nota 0 significa “não faz nenhum sentido” e a nota 10 “faz todo sentido</a:t>
            </a:r>
            <a:r>
              <a:rPr lang="pt-BR" altLang="pt-BR" sz="1600" dirty="0" smtClean="0">
                <a:solidFill>
                  <a:schemeClr val="tx1"/>
                </a:solidFill>
              </a:rPr>
              <a:t>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A maioria dos respondentes atribui notas altas para a pertinência do tema </a:t>
            </a:r>
            <a:r>
              <a:rPr lang="pt-BR" sz="1600" dirty="0" smtClean="0"/>
              <a:t>“Pessoas”.</a:t>
            </a:r>
          </a:p>
          <a:p>
            <a:r>
              <a:rPr lang="pt-BR" sz="1600" dirty="0" smtClean="0"/>
              <a:t>Esse </a:t>
            </a:r>
            <a:r>
              <a:rPr lang="pt-BR" sz="1600" dirty="0"/>
              <a:t>resultado indica que para os colaboradores esse tema de gestão é muito pertinente.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08" y="1462147"/>
            <a:ext cx="6984776" cy="37400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808" y="1772816"/>
            <a:ext cx="2059024" cy="9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126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o quanto </a:t>
            </a:r>
            <a:r>
              <a:rPr lang="pt-BR" altLang="pt-BR" sz="2000" dirty="0" smtClean="0">
                <a:solidFill>
                  <a:srgbClr val="0066CC"/>
                </a:solidFill>
              </a:rPr>
              <a:t>o TEMA “Cooperação” faz </a:t>
            </a:r>
            <a:r>
              <a:rPr lang="pt-BR" altLang="pt-BR" sz="2000" dirty="0">
                <a:solidFill>
                  <a:srgbClr val="0066CC"/>
                </a:solidFill>
              </a:rPr>
              <a:t>sentido para </a:t>
            </a:r>
            <a:r>
              <a:rPr lang="pt-BR" altLang="pt-BR" sz="2000" dirty="0" smtClean="0">
                <a:solidFill>
                  <a:srgbClr val="0066CC"/>
                </a:solidFill>
              </a:rPr>
              <a:t>você.</a:t>
            </a:r>
            <a:r>
              <a:rPr lang="pt-BR" altLang="pt-BR" sz="2400" dirty="0" smtClean="0">
                <a:solidFill>
                  <a:srgbClr val="0066CC"/>
                </a:solidFill>
              </a:rPr>
              <a:t/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sendo que a nota 0 significa “não faz nenhum sentido” e a nota 10 “faz todo sentido</a:t>
            </a:r>
            <a:r>
              <a:rPr lang="pt-BR" altLang="pt-BR" sz="1600" dirty="0" smtClean="0">
                <a:solidFill>
                  <a:schemeClr val="tx1"/>
                </a:solidFill>
              </a:rPr>
              <a:t>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O tema </a:t>
            </a:r>
            <a:r>
              <a:rPr lang="pt-BR" sz="1600" dirty="0" smtClean="0"/>
              <a:t>“Cooperação” </a:t>
            </a:r>
            <a:r>
              <a:rPr lang="pt-BR" sz="1600" dirty="0"/>
              <a:t>apesar de ter sido bem avaliado de forma geral, mostrou-se um tema controverso.</a:t>
            </a:r>
          </a:p>
          <a:p>
            <a:r>
              <a:rPr lang="pt-BR" sz="1600" dirty="0"/>
              <a:t>Cerca de metade dos entrevistados atribuiu notas altas, enquanto outro metade, atribuiu notas médias ou baixas.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73" y="1493498"/>
            <a:ext cx="6943289" cy="37178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973" y="1988840"/>
            <a:ext cx="209724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524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o quanto </a:t>
            </a:r>
            <a:r>
              <a:rPr lang="pt-BR" altLang="pt-BR" sz="2000" dirty="0" smtClean="0">
                <a:solidFill>
                  <a:srgbClr val="0066CC"/>
                </a:solidFill>
              </a:rPr>
              <a:t>o TEMA “Leis e Normas” faz </a:t>
            </a:r>
            <a:r>
              <a:rPr lang="pt-BR" altLang="pt-BR" sz="2000" dirty="0">
                <a:solidFill>
                  <a:srgbClr val="0066CC"/>
                </a:solidFill>
              </a:rPr>
              <a:t>sentido para </a:t>
            </a:r>
            <a:r>
              <a:rPr lang="pt-BR" altLang="pt-BR" sz="2000" dirty="0" smtClean="0">
                <a:solidFill>
                  <a:srgbClr val="0066CC"/>
                </a:solidFill>
              </a:rPr>
              <a:t>você.</a:t>
            </a:r>
            <a:r>
              <a:rPr lang="pt-BR" altLang="pt-BR" sz="2400" dirty="0" smtClean="0">
                <a:solidFill>
                  <a:srgbClr val="0066CC"/>
                </a:solidFill>
              </a:rPr>
              <a:t/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sendo que a nota 0 significa “não faz nenhum sentido” e a nota 10 “faz todo sentido</a:t>
            </a:r>
            <a:r>
              <a:rPr lang="pt-BR" altLang="pt-BR" sz="1600" dirty="0" smtClean="0">
                <a:solidFill>
                  <a:schemeClr val="tx1"/>
                </a:solidFill>
              </a:rPr>
              <a:t>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45832"/>
            <a:ext cx="7848872" cy="1179512"/>
          </a:xfrm>
        </p:spPr>
        <p:txBody>
          <a:bodyPr/>
          <a:lstStyle/>
          <a:p>
            <a:r>
              <a:rPr lang="pt-BR" sz="1600" dirty="0" smtClean="0"/>
              <a:t>O tema “Leis e Normas” foi bem avaliado quanto a sua pertinência, alcançando nota média de aproximadamente 9 em uma escala de 0 a 10.</a:t>
            </a:r>
          </a:p>
          <a:p>
            <a:r>
              <a:rPr lang="pt-BR" sz="1600" dirty="0" smtClean="0"/>
              <a:t>Apesar </a:t>
            </a:r>
            <a:r>
              <a:rPr lang="pt-BR" sz="1600" dirty="0"/>
              <a:t>da elevada nota média, nota-se um perceptual de notas baixas que não pode-se desprezar, indicando que apesar de pequena, existe alguma controvérsia.</a:t>
            </a:r>
          </a:p>
          <a:p>
            <a:pPr marL="0" indent="0">
              <a:buNone/>
            </a:pPr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7" y="1628800"/>
            <a:ext cx="6873577" cy="36724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07" y="2132856"/>
            <a:ext cx="2016224" cy="9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8015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o quanto </a:t>
            </a:r>
            <a:r>
              <a:rPr lang="pt-BR" altLang="pt-BR" sz="2000" dirty="0" smtClean="0">
                <a:solidFill>
                  <a:srgbClr val="0066CC"/>
                </a:solidFill>
              </a:rPr>
              <a:t>o TEMA “Mercado” faz </a:t>
            </a:r>
            <a:r>
              <a:rPr lang="pt-BR" altLang="pt-BR" sz="2000" dirty="0">
                <a:solidFill>
                  <a:srgbClr val="0066CC"/>
                </a:solidFill>
              </a:rPr>
              <a:t>sentido para </a:t>
            </a:r>
            <a:r>
              <a:rPr lang="pt-BR" altLang="pt-BR" sz="2000" dirty="0" smtClean="0">
                <a:solidFill>
                  <a:srgbClr val="0066CC"/>
                </a:solidFill>
              </a:rPr>
              <a:t>você.</a:t>
            </a:r>
            <a:r>
              <a:rPr lang="pt-BR" altLang="pt-BR" sz="2400" dirty="0" smtClean="0">
                <a:solidFill>
                  <a:srgbClr val="0066CC"/>
                </a:solidFill>
              </a:rPr>
              <a:t/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sendo que a nota 0 significa “não faz nenhum sentido” e a nota 10 “faz todo sentido</a:t>
            </a:r>
            <a:r>
              <a:rPr lang="pt-BR" altLang="pt-BR" sz="1600" dirty="0" smtClean="0">
                <a:solidFill>
                  <a:schemeClr val="tx1"/>
                </a:solidFill>
              </a:rPr>
              <a:t>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O tema </a:t>
            </a:r>
            <a:r>
              <a:rPr lang="pt-BR" sz="1600" dirty="0" smtClean="0"/>
              <a:t>“Mercado” </a:t>
            </a:r>
            <a:r>
              <a:rPr lang="pt-BR" sz="1600" dirty="0"/>
              <a:t>foi bem avaliado quanto a sua pertinência, alcançando nota média de </a:t>
            </a:r>
            <a:r>
              <a:rPr lang="pt-BR" sz="1600" dirty="0" smtClean="0"/>
              <a:t>9 </a:t>
            </a:r>
            <a:r>
              <a:rPr lang="pt-BR" sz="1600" dirty="0"/>
              <a:t>em uma escala de 0 a 10</a:t>
            </a:r>
            <a:r>
              <a:rPr lang="pt-BR" sz="1600" dirty="0" smtClean="0"/>
              <a:t>.</a:t>
            </a:r>
          </a:p>
          <a:p>
            <a:r>
              <a:rPr lang="pt-BR" sz="1600" dirty="0" smtClean="0"/>
              <a:t>Apesar da elevada nota média, nota-se um perceptual de notas baixas que não pode-se desprezar, indicando que apesar de pequena, existe alguma controvérsia.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3" y="1458853"/>
            <a:ext cx="7056784" cy="37786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477" y="1774554"/>
            <a:ext cx="2003347" cy="9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257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95300" y="41433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Objetivo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Avaliar a percepção de importância dos Temas de Gestão;</a:t>
            </a:r>
          </a:p>
          <a:p>
            <a:r>
              <a:rPr lang="pt-BR" sz="2800" dirty="0" smtClean="0"/>
              <a:t>Avaliar nível de compreensão dos Temas de Gestão;</a:t>
            </a:r>
          </a:p>
          <a:p>
            <a:r>
              <a:rPr lang="pt-BR" sz="2800" dirty="0" smtClean="0"/>
              <a:t>Avaliar a pertinência do nome “Temas de Gestão”;</a:t>
            </a:r>
          </a:p>
          <a:p>
            <a:r>
              <a:rPr lang="pt-BR" sz="2800" dirty="0" smtClean="0"/>
              <a:t>Coletar sugestões de Temas de Gestão;</a:t>
            </a:r>
          </a:p>
          <a:p>
            <a:r>
              <a:rPr lang="pt-BR" sz="2800" dirty="0" smtClean="0"/>
              <a:t>Avaliar aplicabilidade dos Temas de Gestão para outras finalidades além da organização das informações do portal Sebrae.</a:t>
            </a:r>
          </a:p>
          <a:p>
            <a:endParaRPr lang="pt-BR" sz="2800" dirty="0" smtClean="0"/>
          </a:p>
          <a:p>
            <a:pPr>
              <a:buNone/>
            </a:pPr>
            <a:endParaRPr lang="pt-BR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o quanto </a:t>
            </a:r>
            <a:r>
              <a:rPr lang="pt-BR" altLang="pt-BR" sz="2000" dirty="0" smtClean="0">
                <a:solidFill>
                  <a:srgbClr val="0066CC"/>
                </a:solidFill>
              </a:rPr>
              <a:t>o TEMA “Inovação” faz </a:t>
            </a:r>
            <a:r>
              <a:rPr lang="pt-BR" altLang="pt-BR" sz="2000" dirty="0">
                <a:solidFill>
                  <a:srgbClr val="0066CC"/>
                </a:solidFill>
              </a:rPr>
              <a:t>sentido para </a:t>
            </a:r>
            <a:r>
              <a:rPr lang="pt-BR" altLang="pt-BR" sz="2000" dirty="0" smtClean="0">
                <a:solidFill>
                  <a:srgbClr val="0066CC"/>
                </a:solidFill>
              </a:rPr>
              <a:t>você.</a:t>
            </a:r>
            <a:r>
              <a:rPr lang="pt-BR" altLang="pt-BR" sz="2400" dirty="0" smtClean="0">
                <a:solidFill>
                  <a:srgbClr val="0066CC"/>
                </a:solidFill>
              </a:rPr>
              <a:t/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sendo que a nota 0 significa “não faz nenhum sentido” e a nota 10 “faz todo sentido</a:t>
            </a:r>
            <a:r>
              <a:rPr lang="pt-BR" altLang="pt-BR" sz="1600" dirty="0" smtClean="0">
                <a:solidFill>
                  <a:schemeClr val="tx1"/>
                </a:solidFill>
              </a:rPr>
              <a:t>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O tema </a:t>
            </a:r>
            <a:r>
              <a:rPr lang="pt-BR" sz="1600" dirty="0" smtClean="0"/>
              <a:t>“Inovação” </a:t>
            </a:r>
            <a:r>
              <a:rPr lang="pt-BR" sz="1600" dirty="0"/>
              <a:t>foi bem avaliado quanto a sua pertinência, alcançando nota média de 9 em uma escala de 0 a 10.</a:t>
            </a:r>
          </a:p>
          <a:p>
            <a:r>
              <a:rPr lang="pt-BR" sz="1600" dirty="0"/>
              <a:t>Apesar da elevada nota média, nota-se um perceptual de notas baixas que não pode-se desprezar, indicando que apesar de pequena, existe alguma controvérsia.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76" y="1422636"/>
            <a:ext cx="7113815" cy="38007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76" y="1844824"/>
            <a:ext cx="1944216" cy="9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50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4840560"/>
            <a:ext cx="8915400" cy="103671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rgbClr val="0066CC"/>
                </a:solidFill>
              </a:rPr>
              <a:t>Os Temas de Gestão são de fácil compreensão?</a:t>
            </a:r>
            <a:endParaRPr lang="pt-BR" dirty="0">
              <a:solidFill>
                <a:srgbClr val="0066CC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2"/>
          <a:stretch/>
        </p:blipFill>
        <p:spPr>
          <a:xfrm>
            <a:off x="5501461" y="1171834"/>
            <a:ext cx="3225585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 explicativo em forma de nuvem 6"/>
          <p:cNvSpPr/>
          <p:nvPr/>
        </p:nvSpPr>
        <p:spPr>
          <a:xfrm>
            <a:off x="4918010" y="476672"/>
            <a:ext cx="4392488" cy="2592288"/>
          </a:xfrm>
          <a:prstGeom prst="cloudCallout">
            <a:avLst>
              <a:gd name="adj1" fmla="val -32273"/>
              <a:gd name="adj2" fmla="val 50107"/>
            </a:avLst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2913507"/>
            <a:ext cx="2217547" cy="193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51938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</a:t>
            </a:r>
            <a:r>
              <a:rPr lang="pt-BR" altLang="pt-BR" sz="2000" dirty="0" smtClean="0">
                <a:solidFill>
                  <a:srgbClr val="0066CC"/>
                </a:solidFill>
              </a:rPr>
              <a:t>a facilidade de compreensão dos nomes dos TEMAS </a:t>
            </a:r>
            <a:r>
              <a:rPr lang="pt-BR" altLang="pt-BR" sz="2000" dirty="0">
                <a:solidFill>
                  <a:srgbClr val="0066CC"/>
                </a:solidFill>
              </a:rPr>
              <a:t>DE GESTAO </a:t>
            </a:r>
            <a:r>
              <a:rPr lang="pt-BR" altLang="pt-BR" sz="2000" dirty="0" smtClean="0">
                <a:solidFill>
                  <a:srgbClr val="0066CC"/>
                </a:solidFill>
              </a:rPr>
              <a:t/>
            </a:r>
            <a:br>
              <a:rPr lang="pt-BR" altLang="pt-BR" sz="2000" dirty="0" smtClean="0">
                <a:solidFill>
                  <a:srgbClr val="0066CC"/>
                </a:solidFill>
              </a:rPr>
            </a:br>
            <a:r>
              <a:rPr lang="pt-BR" altLang="pt-BR" sz="1600" dirty="0">
                <a:solidFill>
                  <a:schemeClr val="tx1"/>
                </a:solidFill>
              </a:rPr>
              <a:t>Dê uma nota de  0 a 10, sendo que a nota 0 significa “totalmente incompreensível” e nota 10 “totalmente compreensível”.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De forma geral, todos os temas foram bem avaliando quanto a sua </a:t>
            </a:r>
            <a:r>
              <a:rPr lang="pt-BR" sz="1600" dirty="0" smtClean="0"/>
              <a:t>compreensão.</a:t>
            </a:r>
            <a:endParaRPr lang="pt-BR" sz="1600" dirty="0"/>
          </a:p>
          <a:p>
            <a:r>
              <a:rPr lang="pt-BR" sz="1600" dirty="0"/>
              <a:t>Dos nove temas, dois apresentaram avaliações piores que os demais, alcançando notas medias em torno de 7.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664" y="1772816"/>
            <a:ext cx="5590279" cy="33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86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a facilidade de compreensão </a:t>
            </a:r>
            <a:r>
              <a:rPr lang="pt-BR" altLang="pt-BR" sz="2000" dirty="0" smtClean="0">
                <a:solidFill>
                  <a:srgbClr val="0066CC"/>
                </a:solidFill>
              </a:rPr>
              <a:t>do nome “Organização”.</a:t>
            </a:r>
            <a:br>
              <a:rPr lang="pt-BR" altLang="pt-BR" sz="20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</a:t>
            </a:r>
            <a:r>
              <a:rPr lang="pt-BR" altLang="pt-BR" sz="1600" dirty="0" smtClean="0">
                <a:solidFill>
                  <a:schemeClr val="tx1"/>
                </a:solidFill>
              </a:rPr>
              <a:t>sendo que a nota </a:t>
            </a:r>
            <a:r>
              <a:rPr lang="pt-BR" altLang="pt-BR" sz="1600" dirty="0">
                <a:solidFill>
                  <a:schemeClr val="tx1"/>
                </a:solidFill>
              </a:rPr>
              <a:t>0 significa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incompreensível” </a:t>
            </a:r>
            <a:r>
              <a:rPr lang="pt-BR" altLang="pt-BR" sz="1600" dirty="0">
                <a:solidFill>
                  <a:schemeClr val="tx1"/>
                </a:solidFill>
              </a:rPr>
              <a:t>e nota 10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compreensível”.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O tema “Organização” </a:t>
            </a:r>
            <a:r>
              <a:rPr lang="pt-BR" sz="1600" dirty="0" smtClean="0"/>
              <a:t>mostrou-se </a:t>
            </a:r>
            <a:r>
              <a:rPr lang="pt-BR" sz="1600" dirty="0"/>
              <a:t>um tema </a:t>
            </a:r>
            <a:r>
              <a:rPr lang="pt-BR" sz="1600" dirty="0" smtClean="0"/>
              <a:t>de difícil compreensão na visão dos colaboradores.</a:t>
            </a:r>
            <a:endParaRPr lang="pt-BR" sz="1600" dirty="0"/>
          </a:p>
          <a:p>
            <a:r>
              <a:rPr lang="pt-BR" sz="1600" dirty="0" smtClean="0"/>
              <a:t>A maioria dos entrevistados (66%) atribuíram notas baixas ou médias.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1844824"/>
            <a:ext cx="7515913" cy="32823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1844826"/>
            <a:ext cx="1656184" cy="7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939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a facilidade de compreensão </a:t>
            </a:r>
            <a:r>
              <a:rPr lang="pt-BR" altLang="pt-BR" sz="2000" dirty="0" smtClean="0">
                <a:solidFill>
                  <a:srgbClr val="0066CC"/>
                </a:solidFill>
              </a:rPr>
              <a:t>do nome “Planejamento”.</a:t>
            </a:r>
            <a:br>
              <a:rPr lang="pt-BR" altLang="pt-BR" sz="20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</a:t>
            </a:r>
            <a:r>
              <a:rPr lang="pt-BR" altLang="pt-BR" sz="1600" dirty="0" smtClean="0">
                <a:solidFill>
                  <a:schemeClr val="tx1"/>
                </a:solidFill>
              </a:rPr>
              <a:t>sendo que a nota </a:t>
            </a:r>
            <a:r>
              <a:rPr lang="pt-BR" altLang="pt-BR" sz="1600" dirty="0">
                <a:solidFill>
                  <a:schemeClr val="tx1"/>
                </a:solidFill>
              </a:rPr>
              <a:t>0 significa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incompreensível” </a:t>
            </a:r>
            <a:r>
              <a:rPr lang="pt-BR" altLang="pt-BR" sz="1600" dirty="0">
                <a:solidFill>
                  <a:schemeClr val="tx1"/>
                </a:solidFill>
              </a:rPr>
              <a:t>e nota 10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compreensível”.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O tema </a:t>
            </a:r>
            <a:r>
              <a:rPr lang="pt-BR" sz="1600" dirty="0" smtClean="0"/>
              <a:t>“Planejamento” </a:t>
            </a:r>
            <a:r>
              <a:rPr lang="pt-BR" sz="1600" dirty="0"/>
              <a:t>foi bem avaliado quanto a sua </a:t>
            </a:r>
            <a:r>
              <a:rPr lang="pt-BR" sz="1600" dirty="0" smtClean="0"/>
              <a:t>facilidade de compreensão, </a:t>
            </a:r>
            <a:r>
              <a:rPr lang="pt-BR" sz="1600" dirty="0"/>
              <a:t>alcançando nota média de 9 em uma escala de 0 a 10</a:t>
            </a:r>
            <a:r>
              <a:rPr lang="pt-BR" sz="1600" dirty="0" smtClean="0"/>
              <a:t>.</a:t>
            </a:r>
          </a:p>
          <a:p>
            <a:r>
              <a:rPr lang="pt-BR" sz="1600" dirty="0" smtClean="0"/>
              <a:t>Além disso, nota-se uma pequena proporção de notas baixas, corroborando para um cenário de consenso no que tange a facilidade de compreensão desse tema.</a:t>
            </a:r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1844824"/>
            <a:ext cx="7443905" cy="32508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52" y="1840778"/>
            <a:ext cx="1716119" cy="7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676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a facilidade de compreensão </a:t>
            </a:r>
            <a:r>
              <a:rPr lang="pt-BR" altLang="pt-BR" sz="2000" dirty="0" smtClean="0">
                <a:solidFill>
                  <a:srgbClr val="0066CC"/>
                </a:solidFill>
              </a:rPr>
              <a:t>do nome “Empreendedorismo”.</a:t>
            </a:r>
            <a:br>
              <a:rPr lang="pt-BR" altLang="pt-BR" sz="20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</a:t>
            </a:r>
            <a:r>
              <a:rPr lang="pt-BR" altLang="pt-BR" sz="1600" dirty="0" smtClean="0">
                <a:solidFill>
                  <a:schemeClr val="tx1"/>
                </a:solidFill>
              </a:rPr>
              <a:t>sendo que a nota </a:t>
            </a:r>
            <a:r>
              <a:rPr lang="pt-BR" altLang="pt-BR" sz="1600" dirty="0">
                <a:solidFill>
                  <a:schemeClr val="tx1"/>
                </a:solidFill>
              </a:rPr>
              <a:t>0 significa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incompreensível” </a:t>
            </a:r>
            <a:r>
              <a:rPr lang="pt-BR" altLang="pt-BR" sz="1600" dirty="0">
                <a:solidFill>
                  <a:schemeClr val="tx1"/>
                </a:solidFill>
              </a:rPr>
              <a:t>e nota 10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compreensível”.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O tema </a:t>
            </a:r>
            <a:r>
              <a:rPr lang="pt-BR" sz="1600" dirty="0" smtClean="0"/>
              <a:t>“Empreendedorismo” </a:t>
            </a:r>
            <a:r>
              <a:rPr lang="pt-BR" sz="1600" dirty="0"/>
              <a:t>apesar de ter sido bem avaliado de forma geral, mostrou-se um tema controverso.</a:t>
            </a:r>
          </a:p>
          <a:p>
            <a:r>
              <a:rPr lang="pt-BR" sz="1600" dirty="0"/>
              <a:t>Cerca de </a:t>
            </a:r>
            <a:r>
              <a:rPr lang="pt-BR" sz="1600" dirty="0" smtClean="0"/>
              <a:t>um terço dos entrevistados </a:t>
            </a:r>
            <a:r>
              <a:rPr lang="pt-BR" sz="1600" dirty="0"/>
              <a:t>atribuiu </a:t>
            </a:r>
            <a:r>
              <a:rPr lang="pt-BR" sz="1600" dirty="0" smtClean="0"/>
              <a:t>notas </a:t>
            </a:r>
            <a:r>
              <a:rPr lang="pt-BR" sz="1600" dirty="0"/>
              <a:t>médias ou </a:t>
            </a:r>
            <a:r>
              <a:rPr lang="pt-BR" sz="1600" dirty="0" smtClean="0"/>
              <a:t>baixas para facilidade de compreensão do tema.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1916832"/>
            <a:ext cx="7254965" cy="31683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8" y="1844824"/>
            <a:ext cx="1712155" cy="8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22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a facilidade de compreensão </a:t>
            </a:r>
            <a:r>
              <a:rPr lang="pt-BR" altLang="pt-BR" sz="2000" dirty="0" smtClean="0">
                <a:solidFill>
                  <a:srgbClr val="0066CC"/>
                </a:solidFill>
              </a:rPr>
              <a:t>do </a:t>
            </a:r>
            <a:r>
              <a:rPr lang="pt-BR" altLang="pt-BR" sz="2000" dirty="0">
                <a:solidFill>
                  <a:srgbClr val="0066CC"/>
                </a:solidFill>
              </a:rPr>
              <a:t>nome “</a:t>
            </a:r>
            <a:r>
              <a:rPr lang="pt-BR" altLang="pt-BR" sz="2000" dirty="0" smtClean="0">
                <a:solidFill>
                  <a:srgbClr val="0066CC"/>
                </a:solidFill>
              </a:rPr>
              <a:t>Finanças”.</a:t>
            </a:r>
            <a:br>
              <a:rPr lang="pt-BR" altLang="pt-BR" sz="20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</a:t>
            </a:r>
            <a:r>
              <a:rPr lang="pt-BR" altLang="pt-BR" sz="1600" dirty="0" smtClean="0">
                <a:solidFill>
                  <a:schemeClr val="tx1"/>
                </a:solidFill>
              </a:rPr>
              <a:t>sendo que a nota </a:t>
            </a:r>
            <a:r>
              <a:rPr lang="pt-BR" altLang="pt-BR" sz="1600" dirty="0">
                <a:solidFill>
                  <a:schemeClr val="tx1"/>
                </a:solidFill>
              </a:rPr>
              <a:t>0 significa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incompreensível” </a:t>
            </a:r>
            <a:r>
              <a:rPr lang="pt-BR" altLang="pt-BR" sz="1600" dirty="0">
                <a:solidFill>
                  <a:schemeClr val="tx1"/>
                </a:solidFill>
              </a:rPr>
              <a:t>e nota 10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compreensível”.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O tema </a:t>
            </a:r>
            <a:r>
              <a:rPr lang="pt-BR" sz="1600" dirty="0" smtClean="0"/>
              <a:t>“Finanças” </a:t>
            </a:r>
            <a:r>
              <a:rPr lang="pt-BR" sz="1600" dirty="0"/>
              <a:t>foi bem avaliado quanto a sua facilidade de compreensão, alcançando nota média de 9 em uma escala de 0 a 10.</a:t>
            </a:r>
          </a:p>
          <a:p>
            <a:r>
              <a:rPr lang="pt-BR" sz="1600" dirty="0"/>
              <a:t>Além disso, nota-se uma pequena proporção de notas baixas, corroborando para um cenário de consenso no que tange a compreensão desse tema.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76" y="1916832"/>
            <a:ext cx="7272808" cy="31831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76" y="1916833"/>
            <a:ext cx="1728192" cy="8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35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a facilidade de compreensão </a:t>
            </a:r>
            <a:r>
              <a:rPr lang="pt-BR" altLang="pt-BR" sz="2000" dirty="0" smtClean="0">
                <a:solidFill>
                  <a:srgbClr val="0066CC"/>
                </a:solidFill>
              </a:rPr>
              <a:t>do </a:t>
            </a:r>
            <a:r>
              <a:rPr lang="pt-BR" altLang="pt-BR" sz="2000" dirty="0">
                <a:solidFill>
                  <a:srgbClr val="0066CC"/>
                </a:solidFill>
              </a:rPr>
              <a:t>nome </a:t>
            </a:r>
            <a:r>
              <a:rPr lang="pt-BR" altLang="pt-BR" sz="2000" dirty="0" smtClean="0">
                <a:solidFill>
                  <a:srgbClr val="0066CC"/>
                </a:solidFill>
              </a:rPr>
              <a:t>“Pessoas”.</a:t>
            </a:r>
            <a:br>
              <a:rPr lang="pt-BR" altLang="pt-BR" sz="20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</a:t>
            </a:r>
            <a:r>
              <a:rPr lang="pt-BR" altLang="pt-BR" sz="1600" dirty="0" smtClean="0">
                <a:solidFill>
                  <a:schemeClr val="tx1"/>
                </a:solidFill>
              </a:rPr>
              <a:t>sendo que a nota </a:t>
            </a:r>
            <a:r>
              <a:rPr lang="pt-BR" altLang="pt-BR" sz="1600" dirty="0">
                <a:solidFill>
                  <a:schemeClr val="tx1"/>
                </a:solidFill>
              </a:rPr>
              <a:t>0 significa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incompreensível” </a:t>
            </a:r>
            <a:r>
              <a:rPr lang="pt-BR" altLang="pt-BR" sz="1600" dirty="0">
                <a:solidFill>
                  <a:schemeClr val="tx1"/>
                </a:solidFill>
              </a:rPr>
              <a:t>e nota 10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compreensível”.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O tema “</a:t>
            </a:r>
            <a:r>
              <a:rPr lang="pt-BR" sz="1600" dirty="0" smtClean="0"/>
              <a:t>Pessoas” </a:t>
            </a:r>
            <a:r>
              <a:rPr lang="pt-BR" sz="1600" dirty="0"/>
              <a:t>foi bem avaliado quanto a sua facilidade de compreensão, alcançando nota média de </a:t>
            </a:r>
            <a:r>
              <a:rPr lang="pt-BR" sz="1600" dirty="0" smtClean="0"/>
              <a:t>8 </a:t>
            </a:r>
            <a:r>
              <a:rPr lang="pt-BR" sz="1600" dirty="0"/>
              <a:t>em uma escala de 0 a 10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Apesar da elevada nota média, nota-se um perceptual de notas </a:t>
            </a:r>
            <a:r>
              <a:rPr lang="pt-BR" sz="1600" dirty="0" smtClean="0"/>
              <a:t>baixas que </a:t>
            </a:r>
            <a:r>
              <a:rPr lang="pt-BR" sz="1600" dirty="0"/>
              <a:t>não pode-se desprezar, indicando que apesar de pequena, existe alguma </a:t>
            </a:r>
            <a:r>
              <a:rPr lang="pt-BR" sz="1600" dirty="0" smtClean="0"/>
              <a:t>controvérsia.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1716500"/>
            <a:ext cx="7475433" cy="32718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1844824"/>
            <a:ext cx="1800200" cy="8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609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a facilidade de compreensão </a:t>
            </a:r>
            <a:r>
              <a:rPr lang="pt-BR" altLang="pt-BR" sz="2000" dirty="0" smtClean="0">
                <a:solidFill>
                  <a:srgbClr val="0066CC"/>
                </a:solidFill>
              </a:rPr>
              <a:t>do </a:t>
            </a:r>
            <a:r>
              <a:rPr lang="pt-BR" altLang="pt-BR" sz="2000" dirty="0">
                <a:solidFill>
                  <a:srgbClr val="0066CC"/>
                </a:solidFill>
              </a:rPr>
              <a:t>nome </a:t>
            </a:r>
            <a:r>
              <a:rPr lang="pt-BR" altLang="pt-BR" sz="2000" dirty="0" smtClean="0">
                <a:solidFill>
                  <a:srgbClr val="0066CC"/>
                </a:solidFill>
              </a:rPr>
              <a:t>“Cooperação”.</a:t>
            </a:r>
            <a:br>
              <a:rPr lang="pt-BR" altLang="pt-BR" sz="20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</a:t>
            </a:r>
            <a:r>
              <a:rPr lang="pt-BR" altLang="pt-BR" sz="1600" dirty="0" smtClean="0">
                <a:solidFill>
                  <a:schemeClr val="tx1"/>
                </a:solidFill>
              </a:rPr>
              <a:t>sendo que a nota </a:t>
            </a:r>
            <a:r>
              <a:rPr lang="pt-BR" altLang="pt-BR" sz="1600" dirty="0">
                <a:solidFill>
                  <a:schemeClr val="tx1"/>
                </a:solidFill>
              </a:rPr>
              <a:t>0 significa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incompreensível” </a:t>
            </a:r>
            <a:r>
              <a:rPr lang="pt-BR" altLang="pt-BR" sz="1600" dirty="0">
                <a:solidFill>
                  <a:schemeClr val="tx1"/>
                </a:solidFill>
              </a:rPr>
              <a:t>e nota 10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compreensível”.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O tema </a:t>
            </a:r>
            <a:r>
              <a:rPr lang="pt-BR" sz="1600" dirty="0" smtClean="0"/>
              <a:t>“Cooperação” </a:t>
            </a:r>
            <a:r>
              <a:rPr lang="pt-BR" sz="1600" dirty="0"/>
              <a:t>mostrou-se um tema de difícil compreensão na visão dos colaboradores.</a:t>
            </a:r>
          </a:p>
          <a:p>
            <a:r>
              <a:rPr lang="pt-BR" sz="1600" dirty="0"/>
              <a:t>A maioria dos entrevistados (</a:t>
            </a:r>
            <a:r>
              <a:rPr lang="pt-BR" sz="1600" dirty="0" smtClean="0"/>
              <a:t>60%) atribuiu notas </a:t>
            </a:r>
            <a:r>
              <a:rPr lang="pt-BR" sz="1600" dirty="0"/>
              <a:t>baixas ou médias.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1916832"/>
            <a:ext cx="7258150" cy="31697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8" y="1966882"/>
            <a:ext cx="1728192" cy="8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116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a facilidade de compreensão </a:t>
            </a:r>
            <a:r>
              <a:rPr lang="pt-BR" altLang="pt-BR" sz="2000" dirty="0" smtClean="0">
                <a:solidFill>
                  <a:srgbClr val="0066CC"/>
                </a:solidFill>
              </a:rPr>
              <a:t>do </a:t>
            </a:r>
            <a:r>
              <a:rPr lang="pt-BR" altLang="pt-BR" sz="2000" dirty="0">
                <a:solidFill>
                  <a:srgbClr val="0066CC"/>
                </a:solidFill>
              </a:rPr>
              <a:t>nome </a:t>
            </a:r>
            <a:r>
              <a:rPr lang="pt-BR" altLang="pt-BR" sz="2000" dirty="0" smtClean="0">
                <a:solidFill>
                  <a:srgbClr val="0066CC"/>
                </a:solidFill>
              </a:rPr>
              <a:t>“Leis e Normas”.</a:t>
            </a:r>
            <a:br>
              <a:rPr lang="pt-BR" altLang="pt-BR" sz="20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</a:t>
            </a:r>
            <a:r>
              <a:rPr lang="pt-BR" altLang="pt-BR" sz="1600" dirty="0" smtClean="0">
                <a:solidFill>
                  <a:schemeClr val="tx1"/>
                </a:solidFill>
              </a:rPr>
              <a:t>sendo que a nota </a:t>
            </a:r>
            <a:r>
              <a:rPr lang="pt-BR" altLang="pt-BR" sz="1600" dirty="0">
                <a:solidFill>
                  <a:schemeClr val="tx1"/>
                </a:solidFill>
              </a:rPr>
              <a:t>0 significa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incompreensível” </a:t>
            </a:r>
            <a:r>
              <a:rPr lang="pt-BR" altLang="pt-BR" sz="1600" dirty="0">
                <a:solidFill>
                  <a:schemeClr val="tx1"/>
                </a:solidFill>
              </a:rPr>
              <a:t>e nota 10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compreensível”.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O tema </a:t>
            </a:r>
            <a:r>
              <a:rPr lang="pt-BR" sz="1600" dirty="0" smtClean="0"/>
              <a:t>“Leis e Normas” </a:t>
            </a:r>
            <a:r>
              <a:rPr lang="pt-BR" sz="1600" dirty="0"/>
              <a:t>foi bem avaliado quanto a sua facilidade de compreensão, alcançando nota média de 8 em uma escala de 0 a 10.</a:t>
            </a:r>
          </a:p>
          <a:p>
            <a:r>
              <a:rPr lang="pt-BR" sz="1600" dirty="0"/>
              <a:t>Apesar da elevada nota média, nota-se um perceptual de notas baixas que não pode-se desprezar, indicando que apesar de pequena, existe alguma controvérsia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76" y="1916832"/>
            <a:ext cx="7271376" cy="31825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76" y="1844824"/>
            <a:ext cx="1584176" cy="7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61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95300" y="41433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Método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Tipo de Pesquisa: Quantitativa.</a:t>
            </a:r>
          </a:p>
          <a:p>
            <a:r>
              <a:rPr lang="pt-BR" sz="2800" dirty="0" smtClean="0"/>
              <a:t>Aplicação: Via formulário Online (Web).</a:t>
            </a:r>
          </a:p>
          <a:p>
            <a:r>
              <a:rPr lang="pt-BR" sz="2800" dirty="0" smtClean="0"/>
              <a:t>Público: Colaboradores </a:t>
            </a:r>
            <a:r>
              <a:rPr lang="pt-BR" sz="2800" dirty="0" err="1" smtClean="0"/>
              <a:t>Sebrae</a:t>
            </a:r>
            <a:r>
              <a:rPr lang="pt-BR" sz="2800" dirty="0" smtClean="0"/>
              <a:t> Nacional.</a:t>
            </a:r>
          </a:p>
          <a:p>
            <a:r>
              <a:rPr lang="pt-BR" sz="2800" dirty="0" smtClean="0"/>
              <a:t>Período de Realização: 19/10/2015 a 06/11/2015.</a:t>
            </a:r>
          </a:p>
          <a:p>
            <a:r>
              <a:rPr lang="pt-BR" sz="2800" dirty="0" smtClean="0"/>
              <a:t>Quantidade de Respondentes: 218.</a:t>
            </a:r>
          </a:p>
          <a:p>
            <a:pPr>
              <a:buNone/>
            </a:pPr>
            <a:endParaRPr lang="pt-BR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a facilidade de compreensão </a:t>
            </a:r>
            <a:r>
              <a:rPr lang="pt-BR" altLang="pt-BR" sz="2000" dirty="0" smtClean="0">
                <a:solidFill>
                  <a:srgbClr val="0066CC"/>
                </a:solidFill>
              </a:rPr>
              <a:t>do </a:t>
            </a:r>
            <a:r>
              <a:rPr lang="pt-BR" altLang="pt-BR" sz="2000" dirty="0">
                <a:solidFill>
                  <a:srgbClr val="0066CC"/>
                </a:solidFill>
              </a:rPr>
              <a:t>nome </a:t>
            </a:r>
            <a:r>
              <a:rPr lang="pt-BR" altLang="pt-BR" sz="2000" dirty="0" smtClean="0">
                <a:solidFill>
                  <a:srgbClr val="0066CC"/>
                </a:solidFill>
              </a:rPr>
              <a:t>“Mercado”.</a:t>
            </a:r>
            <a:br>
              <a:rPr lang="pt-BR" altLang="pt-BR" sz="20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</a:t>
            </a:r>
            <a:r>
              <a:rPr lang="pt-BR" altLang="pt-BR" sz="1600" dirty="0" smtClean="0">
                <a:solidFill>
                  <a:schemeClr val="tx1"/>
                </a:solidFill>
              </a:rPr>
              <a:t>sendo que a nota </a:t>
            </a:r>
            <a:r>
              <a:rPr lang="pt-BR" altLang="pt-BR" sz="1600" dirty="0">
                <a:solidFill>
                  <a:schemeClr val="tx1"/>
                </a:solidFill>
              </a:rPr>
              <a:t>0 significa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incompreensível” </a:t>
            </a:r>
            <a:r>
              <a:rPr lang="pt-BR" altLang="pt-BR" sz="1600" dirty="0">
                <a:solidFill>
                  <a:schemeClr val="tx1"/>
                </a:solidFill>
              </a:rPr>
              <a:t>e nota 10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compreensível”.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O tema </a:t>
            </a:r>
            <a:r>
              <a:rPr lang="pt-BR" sz="1600" dirty="0" smtClean="0"/>
              <a:t>“Mercado” </a:t>
            </a:r>
            <a:r>
              <a:rPr lang="pt-BR" sz="1600" dirty="0"/>
              <a:t>foi bem avaliado quanto a sua facilidade de compreensão, alcançando nota média de 8 em uma escala de 0 a 10.</a:t>
            </a:r>
          </a:p>
          <a:p>
            <a:r>
              <a:rPr lang="pt-BR" sz="1600" dirty="0"/>
              <a:t>Apesar da elevada nota média, nota-se um perceptual de notas baixas que não pode-se desprezar, indicando que apesar de pequena, existe alguma </a:t>
            </a:r>
            <a:r>
              <a:rPr lang="pt-BR" sz="1600" dirty="0" smtClean="0"/>
              <a:t>controvérsia.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84" y="1916832"/>
            <a:ext cx="7043385" cy="30827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584" y="1900283"/>
            <a:ext cx="1728192" cy="8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199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Avalie a facilidade de compreensão </a:t>
            </a:r>
            <a:r>
              <a:rPr lang="pt-BR" altLang="pt-BR" sz="2000" dirty="0" smtClean="0">
                <a:solidFill>
                  <a:srgbClr val="0066CC"/>
                </a:solidFill>
              </a:rPr>
              <a:t>do </a:t>
            </a:r>
            <a:r>
              <a:rPr lang="pt-BR" altLang="pt-BR" sz="2000" dirty="0">
                <a:solidFill>
                  <a:srgbClr val="0066CC"/>
                </a:solidFill>
              </a:rPr>
              <a:t>nome </a:t>
            </a:r>
            <a:r>
              <a:rPr lang="pt-BR" altLang="pt-BR" sz="2000" dirty="0" smtClean="0">
                <a:solidFill>
                  <a:srgbClr val="0066CC"/>
                </a:solidFill>
              </a:rPr>
              <a:t>“Inovação”.</a:t>
            </a:r>
            <a:br>
              <a:rPr lang="pt-BR" altLang="pt-BR" sz="20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Dê </a:t>
            </a:r>
            <a:r>
              <a:rPr lang="pt-BR" altLang="pt-BR" sz="1600" dirty="0">
                <a:solidFill>
                  <a:schemeClr val="tx1"/>
                </a:solidFill>
              </a:rPr>
              <a:t>uma nota de  0 a 10, </a:t>
            </a:r>
            <a:r>
              <a:rPr lang="pt-BR" altLang="pt-BR" sz="1600" dirty="0" smtClean="0">
                <a:solidFill>
                  <a:schemeClr val="tx1"/>
                </a:solidFill>
              </a:rPr>
              <a:t>sendo que a nota </a:t>
            </a:r>
            <a:r>
              <a:rPr lang="pt-BR" altLang="pt-BR" sz="1600" dirty="0">
                <a:solidFill>
                  <a:schemeClr val="tx1"/>
                </a:solidFill>
              </a:rPr>
              <a:t>0 significa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incompreensível” </a:t>
            </a:r>
            <a:r>
              <a:rPr lang="pt-BR" altLang="pt-BR" sz="1600" dirty="0">
                <a:solidFill>
                  <a:schemeClr val="tx1"/>
                </a:solidFill>
              </a:rPr>
              <a:t>e nota 10 </a:t>
            </a:r>
            <a:r>
              <a:rPr lang="pt-BR" altLang="pt-BR" sz="1600" dirty="0" smtClean="0">
                <a:solidFill>
                  <a:schemeClr val="tx1"/>
                </a:solidFill>
              </a:rPr>
              <a:t>“totalmente compreensível”.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/>
              <a:t>O tema </a:t>
            </a:r>
            <a:r>
              <a:rPr lang="pt-BR" sz="1600" dirty="0" smtClean="0"/>
              <a:t>“Inovação” </a:t>
            </a:r>
            <a:r>
              <a:rPr lang="pt-BR" sz="1600" dirty="0"/>
              <a:t>foi bem avaliado quanto a sua facilidade de compreensão, alcançando nota média de 8 em uma escala de 0 a 10.</a:t>
            </a:r>
          </a:p>
          <a:p>
            <a:r>
              <a:rPr lang="pt-BR" sz="1600" dirty="0"/>
              <a:t>Apesar da elevada nota média, nota-se um perceptual de notas baixas que não pode-se desprezar, indicando que apesar de pequena, existe alguma controvérsia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92" y="1916832"/>
            <a:ext cx="7115393" cy="31073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442" y="1875425"/>
            <a:ext cx="1584176" cy="7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393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 smtClean="0">
                <a:solidFill>
                  <a:srgbClr val="0066CC"/>
                </a:solidFill>
              </a:rPr>
              <a:t>Pertinência &amp; Facilidade de Compreensão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301208"/>
            <a:ext cx="7848872" cy="1179512"/>
          </a:xfrm>
        </p:spPr>
        <p:txBody>
          <a:bodyPr/>
          <a:lstStyle/>
          <a:p>
            <a:r>
              <a:rPr lang="pt-BR" sz="1600" dirty="0" smtClean="0"/>
              <a:t>Avaliando </a:t>
            </a:r>
            <a:r>
              <a:rPr lang="pt-BR" sz="1600" dirty="0"/>
              <a:t>lado a </a:t>
            </a:r>
            <a:r>
              <a:rPr lang="pt-BR" sz="1600" dirty="0" smtClean="0"/>
              <a:t>lado a pertinência e a facilidade de compreensão  dos temas de gestão, nota-se que esses dois atributos apresentaram comportamentos semelhantes.</a:t>
            </a:r>
          </a:p>
          <a:p>
            <a:r>
              <a:rPr lang="pt-BR" sz="1600" dirty="0" smtClean="0"/>
              <a:t>Nota-se que os temas “Organização” e “Cooperação” foram aqueles que alcançaram as menores  notas médias em ambos os atributos avaliados.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80" y="1268760"/>
            <a:ext cx="5742930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76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96" y="2821352"/>
            <a:ext cx="2880320" cy="2035611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4840560"/>
            <a:ext cx="8915400" cy="103671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rgbClr val="0066CC"/>
                </a:solidFill>
              </a:rPr>
              <a:t>Comparação Perfil dos Participantes</a:t>
            </a:r>
            <a:endParaRPr lang="pt-BR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4978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 smtClean="0">
                <a:solidFill>
                  <a:srgbClr val="0066CC"/>
                </a:solidFill>
              </a:rPr>
              <a:t>Resultados</a:t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000" dirty="0">
                <a:solidFill>
                  <a:srgbClr val="0066CC"/>
                </a:solidFill>
              </a:rPr>
              <a:t>Importância Temas de </a:t>
            </a:r>
            <a:r>
              <a:rPr lang="pt-BR" altLang="pt-BR" sz="2000" dirty="0" smtClean="0">
                <a:solidFill>
                  <a:srgbClr val="0066CC"/>
                </a:solidFill>
              </a:rPr>
              <a:t>Gestão x Perfil</a:t>
            </a:r>
            <a:r>
              <a:rPr lang="pt-BR" altLang="pt-BR" sz="3600" dirty="0">
                <a:solidFill>
                  <a:srgbClr val="0066CC"/>
                </a:solidFill>
              </a:rPr>
              <a:t/>
            </a:r>
            <a:br>
              <a:rPr lang="pt-BR" altLang="pt-BR" sz="3600" dirty="0">
                <a:solidFill>
                  <a:srgbClr val="0066CC"/>
                </a:solidFill>
              </a:rPr>
            </a:br>
            <a:r>
              <a:rPr lang="pt-BR" altLang="pt-BR" sz="1400" dirty="0">
                <a:solidFill>
                  <a:schemeClr val="tx1"/>
                </a:solidFill>
              </a:rPr>
              <a:t>Na sua opinião, quão importante é para o Sebrae oferecer conteúdos e soluções para seus clientes por meio de temas?</a:t>
            </a:r>
            <a:endParaRPr lang="pt-BR" altLang="pt-BR" sz="1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417840"/>
            <a:ext cx="7848872" cy="1179512"/>
          </a:xfrm>
        </p:spPr>
        <p:txBody>
          <a:bodyPr/>
          <a:lstStyle/>
          <a:p>
            <a:r>
              <a:rPr lang="pt-BR" sz="1600" dirty="0" smtClean="0"/>
              <a:t>De </a:t>
            </a:r>
            <a:r>
              <a:rPr lang="pt-BR" sz="1600" dirty="0"/>
              <a:t>forma geral, </a:t>
            </a:r>
            <a:r>
              <a:rPr lang="pt-BR" sz="1600" dirty="0" smtClean="0"/>
              <a:t>os assistentes atribuem mais importância para os termas de gestão do que os Gerentes, que por sua vez, atribuem mais importância que os Analistas.</a:t>
            </a: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24" y="1486204"/>
            <a:ext cx="6031419" cy="37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279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dirty="0">
                <a:solidFill>
                  <a:srgbClr val="0066CC"/>
                </a:solidFill>
              </a:rPr>
              <a:t>Resultados</a:t>
            </a:r>
            <a:br>
              <a:rPr lang="pt-BR" altLang="pt-BR" sz="3600" dirty="0">
                <a:solidFill>
                  <a:srgbClr val="0066CC"/>
                </a:solidFill>
              </a:rPr>
            </a:br>
            <a:r>
              <a:rPr lang="pt-BR" altLang="pt-BR" sz="1800" dirty="0">
                <a:solidFill>
                  <a:srgbClr val="0066CC"/>
                </a:solidFill>
              </a:rPr>
              <a:t>Avalie o quanto os TEMAS DE GESTAO fazem sentido para você.</a:t>
            </a:r>
            <a:r>
              <a:rPr lang="pt-BR" altLang="pt-BR" sz="2000" dirty="0">
                <a:solidFill>
                  <a:srgbClr val="0066CC"/>
                </a:solidFill>
              </a:rPr>
              <a:t/>
            </a:r>
            <a:br>
              <a:rPr lang="pt-BR" altLang="pt-BR" sz="2000" dirty="0">
                <a:solidFill>
                  <a:srgbClr val="0066CC"/>
                </a:solidFill>
              </a:rPr>
            </a:br>
            <a:r>
              <a:rPr lang="pt-BR" altLang="pt-BR" sz="1400" dirty="0">
                <a:solidFill>
                  <a:schemeClr val="tx1"/>
                </a:solidFill>
              </a:rPr>
              <a:t>Dê uma nota de  0 a 10, sendo que a nota 0 significa “não faz nenhum sentido” e a nota 10 “faz todo sentido”.</a:t>
            </a:r>
            <a:endParaRPr lang="pt-BR" altLang="pt-BR" sz="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661248"/>
            <a:ext cx="7704856" cy="641676"/>
          </a:xfrm>
        </p:spPr>
        <p:txBody>
          <a:bodyPr/>
          <a:lstStyle/>
          <a:p>
            <a:r>
              <a:rPr lang="pt-BR" sz="1600" dirty="0" smtClean="0"/>
              <a:t>O mesmo padrão de comportamento é observado quando avaliado a pertinência dos temas de gestão. Os assistentes geralmente dão notas maiores que os gerentes, que por sua vez dão notas maiores que os analistas.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12" y="1268760"/>
            <a:ext cx="5023539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244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>
                <a:solidFill>
                  <a:srgbClr val="0066CC"/>
                </a:solidFill>
              </a:rPr>
              <a:t>Resultados</a:t>
            </a:r>
            <a:br>
              <a:rPr lang="pt-BR" altLang="pt-BR" sz="4000" dirty="0">
                <a:solidFill>
                  <a:srgbClr val="0066CC"/>
                </a:solidFill>
              </a:rPr>
            </a:br>
            <a:r>
              <a:rPr lang="pt-BR" altLang="pt-BR" sz="1600" dirty="0">
                <a:solidFill>
                  <a:srgbClr val="0066CC"/>
                </a:solidFill>
              </a:rPr>
              <a:t>Avalie a facilidade de compreensão dos nomes dos TEMAS DE GESTAO </a:t>
            </a:r>
            <a:br>
              <a:rPr lang="pt-BR" altLang="pt-BR" sz="1600" dirty="0">
                <a:solidFill>
                  <a:srgbClr val="0066CC"/>
                </a:solidFill>
              </a:rPr>
            </a:br>
            <a:r>
              <a:rPr lang="pt-BR" altLang="pt-BR" sz="1600" dirty="0">
                <a:solidFill>
                  <a:schemeClr val="tx1"/>
                </a:solidFill>
              </a:rPr>
              <a:t>Dê uma nota de  0 a 10, sendo que a nota 0 significa “totalmente incompreensível” e nota 10 “totalmente compreensível”.</a:t>
            </a:r>
            <a:endParaRPr lang="pt-BR" altLang="pt-BR" sz="2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805264"/>
            <a:ext cx="7704856" cy="641676"/>
          </a:xfrm>
        </p:spPr>
        <p:txBody>
          <a:bodyPr/>
          <a:lstStyle/>
          <a:p>
            <a:r>
              <a:rPr lang="pt-BR" sz="1600" dirty="0" smtClean="0"/>
              <a:t>De </a:t>
            </a:r>
            <a:r>
              <a:rPr lang="pt-BR" sz="1600" dirty="0"/>
              <a:t>forma geral, os analistas são mais críticos, seguidos pelos gerentes, e os assistentes são aos menos rigorosos dos três</a:t>
            </a:r>
            <a:endParaRPr lang="pt-BR" sz="16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720" y="1336509"/>
            <a:ext cx="5017443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797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88504" y="269776"/>
            <a:ext cx="90730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dirty="0" smtClean="0">
                <a:solidFill>
                  <a:srgbClr val="0066CC"/>
                </a:solidFill>
              </a:rPr>
              <a:t>Considerações Finais</a:t>
            </a:r>
            <a:r>
              <a:rPr lang="pt-BR" altLang="pt-BR" sz="4000" dirty="0" smtClean="0">
                <a:solidFill>
                  <a:srgbClr val="0066CC"/>
                </a:solidFill>
              </a:rPr>
              <a:t/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endParaRPr lang="pt-BR" altLang="pt-BR" sz="4000" dirty="0" smtClean="0">
              <a:solidFill>
                <a:srgbClr val="0066CC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72480" y="980728"/>
            <a:ext cx="8928992" cy="4525963"/>
          </a:xfrm>
        </p:spPr>
        <p:txBody>
          <a:bodyPr/>
          <a:lstStyle/>
          <a:p>
            <a:pPr lvl="0"/>
            <a:r>
              <a:rPr lang="pt-BR" sz="2000" dirty="0"/>
              <a:t>Para os colaboradores do Sebrae/NA é importante o Sebrae oferecer conteúdo e soluções por meio de Temas de Gestão;</a:t>
            </a:r>
          </a:p>
          <a:p>
            <a:pPr lvl="0"/>
            <a:r>
              <a:rPr lang="pt-BR" sz="2000" dirty="0"/>
              <a:t>Os colaboradores entendem que os Temas de Gestão, além de serem uma boa forma de organizar conteúdos e soluções, </a:t>
            </a:r>
            <a:r>
              <a:rPr lang="pt-BR" sz="2000" dirty="0" smtClean="0"/>
              <a:t>podem </a:t>
            </a:r>
            <a:r>
              <a:rPr lang="pt-BR" sz="2000" dirty="0"/>
              <a:t>ser </a:t>
            </a:r>
            <a:r>
              <a:rPr lang="pt-BR" sz="2000" dirty="0" smtClean="0"/>
              <a:t>utilizados para </a:t>
            </a:r>
            <a:r>
              <a:rPr lang="pt-BR" sz="2000" dirty="0"/>
              <a:t>outras classificações;</a:t>
            </a:r>
          </a:p>
          <a:p>
            <a:pPr lvl="0"/>
            <a:r>
              <a:rPr lang="pt-BR" sz="2000" dirty="0"/>
              <a:t>Os colaboradores entendem que não está faltando temas a serem trabalhados/desenvolvidos;</a:t>
            </a:r>
          </a:p>
          <a:p>
            <a:pPr lvl="0"/>
            <a:r>
              <a:rPr lang="pt-BR" sz="2000" dirty="0"/>
              <a:t>Parcela significativa dos colaboradores, no entanto, entende que “Temas de Gestão Empresarial” seria o nome mais adequado;</a:t>
            </a:r>
          </a:p>
          <a:p>
            <a:pPr lvl="0"/>
            <a:r>
              <a:rPr lang="pt-BR" sz="2000" dirty="0"/>
              <a:t>Em relação a pertinência dos Temas de Gestão, “Cooperação” e “Organização” foram os piores avaliados, com notas médias em torno de 7, em uma escala de 0 a 10.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2480" y="4941168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har char="•"/>
            </a:pPr>
            <a:r>
              <a:rPr lang="pt-BR" sz="2000" dirty="0" smtClean="0">
                <a:latin typeface="+mn-lt"/>
                <a:cs typeface="+mn-cs"/>
              </a:rPr>
              <a:t>Em </a:t>
            </a:r>
            <a:r>
              <a:rPr lang="pt-BR" sz="2000" dirty="0">
                <a:latin typeface="+mn-lt"/>
                <a:cs typeface="+mn-cs"/>
              </a:rPr>
              <a:t>relação a facilidade na compreensão dos nomes, os mesmos temas (Cooperação e Organização) foram aqueles que apresentaram as piores médias.</a:t>
            </a:r>
            <a:endParaRPr lang="pt-BR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82506" y="1544639"/>
            <a:ext cx="8242678" cy="136207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cap="all" dirty="0" err="1">
                <a:latin typeface="+mj-lt"/>
                <a:cs typeface="+mj-cs"/>
              </a:rPr>
              <a:t>Unidade</a:t>
            </a:r>
            <a:r>
              <a:rPr lang="en-US" sz="2800" b="1" cap="all" dirty="0">
                <a:latin typeface="+mj-lt"/>
                <a:cs typeface="+mj-cs"/>
              </a:rPr>
              <a:t> de </a:t>
            </a:r>
            <a:r>
              <a:rPr lang="en-US" sz="2800" b="1" cap="all" dirty="0" err="1">
                <a:latin typeface="+mj-lt"/>
                <a:cs typeface="+mj-cs"/>
              </a:rPr>
              <a:t>gestão</a:t>
            </a:r>
            <a:r>
              <a:rPr lang="en-US" sz="2800" b="1" cap="all" dirty="0">
                <a:latin typeface="+mj-lt"/>
                <a:cs typeface="+mj-cs"/>
              </a:rPr>
              <a:t> </a:t>
            </a:r>
            <a:r>
              <a:rPr lang="en-US" sz="2800" b="1" cap="all" dirty="0" err="1">
                <a:latin typeface="+mj-lt"/>
                <a:cs typeface="+mj-cs"/>
              </a:rPr>
              <a:t>estratégica</a:t>
            </a:r>
            <a:r>
              <a:rPr lang="en-US" sz="2800" b="1" cap="all" dirty="0">
                <a:latin typeface="+mj-lt"/>
                <a:cs typeface="+mj-cs"/>
              </a:rPr>
              <a:t/>
            </a:r>
            <a:br>
              <a:rPr lang="en-US" sz="2800" b="1" cap="all" dirty="0">
                <a:latin typeface="+mj-lt"/>
                <a:cs typeface="+mj-cs"/>
              </a:rPr>
            </a:br>
            <a:r>
              <a:rPr lang="en-US" sz="2800" b="1" cap="all" dirty="0" err="1">
                <a:latin typeface="+mj-lt"/>
                <a:cs typeface="+mj-cs"/>
              </a:rPr>
              <a:t>Sebrae</a:t>
            </a:r>
            <a:r>
              <a:rPr lang="en-US" sz="2800" b="1" cap="all" dirty="0">
                <a:latin typeface="+mj-lt"/>
                <a:cs typeface="+mj-cs"/>
              </a:rPr>
              <a:t> </a:t>
            </a:r>
            <a:r>
              <a:rPr lang="en-US" sz="2800" b="1" cap="all" dirty="0" err="1">
                <a:latin typeface="+mj-lt"/>
                <a:cs typeface="+mj-cs"/>
              </a:rPr>
              <a:t>nacional</a:t>
            </a:r>
            <a:r>
              <a:rPr lang="en-US" sz="2800" b="1" cap="all" dirty="0">
                <a:latin typeface="+mj-lt"/>
                <a:cs typeface="+mj-cs"/>
              </a:rPr>
              <a:t/>
            </a:r>
            <a:br>
              <a:rPr lang="en-US" sz="2800" b="1" cap="all" dirty="0">
                <a:latin typeface="+mj-lt"/>
                <a:cs typeface="+mj-cs"/>
              </a:rPr>
            </a:br>
            <a:r>
              <a:rPr lang="en-US" sz="2000" b="1" cap="all" dirty="0">
                <a:latin typeface="+mj-lt"/>
                <a:cs typeface="+mj-cs"/>
              </a:rPr>
              <a:t>(61) </a:t>
            </a:r>
            <a:r>
              <a:rPr lang="en-US" sz="2000" b="1" cap="all" dirty="0" smtClean="0">
                <a:latin typeface="+mj-lt"/>
                <a:cs typeface="+mj-cs"/>
              </a:rPr>
              <a:t>3348-7783</a:t>
            </a:r>
            <a:endParaRPr lang="pt-BR" sz="2000" b="1" cap="all" dirty="0">
              <a:latin typeface="+mj-lt"/>
              <a:cs typeface="+mj-cs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782506" y="2906714"/>
            <a:ext cx="8420100" cy="138638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None/>
            </a:pPr>
            <a:r>
              <a:rPr lang="pt-BR" sz="2000" b="1" kern="0" dirty="0" smtClean="0"/>
              <a:t>Coordenação da pesquisa</a:t>
            </a:r>
          </a:p>
          <a:p>
            <a:pPr algn="ctr">
              <a:buNone/>
            </a:pPr>
            <a:r>
              <a:rPr lang="pt-BR" sz="2000" kern="0" dirty="0" smtClean="0">
                <a:latin typeface="+mj-lt"/>
              </a:rPr>
              <a:t>Kennyston Lago</a:t>
            </a:r>
          </a:p>
          <a:p>
            <a:pPr algn="ctr">
              <a:buNone/>
            </a:pPr>
            <a:r>
              <a:rPr lang="pt-BR" sz="2000" b="1" kern="0" dirty="0" smtClean="0">
                <a:latin typeface="+mj-lt"/>
              </a:rPr>
              <a:t>Análise</a:t>
            </a:r>
          </a:p>
          <a:p>
            <a:pPr algn="ctr">
              <a:buNone/>
            </a:pPr>
            <a:r>
              <a:rPr lang="pt-BR" sz="2000" kern="0" dirty="0" smtClean="0">
                <a:latin typeface="+mj-lt"/>
              </a:rPr>
              <a:t>Kennyston Lago</a:t>
            </a:r>
          </a:p>
          <a:p>
            <a:pPr algn="ctr">
              <a:buNone/>
            </a:pPr>
            <a:r>
              <a:rPr lang="pt-BR" sz="2000" b="1" kern="0" dirty="0" smtClean="0">
                <a:latin typeface="+mj-lt"/>
              </a:rPr>
              <a:t> </a:t>
            </a:r>
            <a:endParaRPr lang="pt-BR" sz="2000" b="1" kern="0" dirty="0">
              <a:latin typeface="+mj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188640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dirty="0">
                <a:solidFill>
                  <a:srgbClr val="0066CC"/>
                </a:solidFill>
              </a:rPr>
              <a:t>Perfil dos Participantes</a:t>
            </a:r>
            <a:r>
              <a:rPr lang="pt-BR" altLang="pt-BR" sz="4000" dirty="0" smtClean="0">
                <a:solidFill>
                  <a:srgbClr val="0066CC"/>
                </a:solidFill>
              </a:rPr>
              <a:t/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400" dirty="0" smtClean="0">
                <a:solidFill>
                  <a:srgbClr val="0066CC"/>
                </a:solidFill>
              </a:rPr>
              <a:t>Cargo/Função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79" y="5489499"/>
            <a:ext cx="7632848" cy="752947"/>
          </a:xfrm>
        </p:spPr>
        <p:txBody>
          <a:bodyPr/>
          <a:lstStyle/>
          <a:p>
            <a:pPr algn="just"/>
            <a:r>
              <a:rPr lang="pt-BR" sz="1800" dirty="0" smtClean="0"/>
              <a:t>Nota-se que  compuseram a amostra da pesquisa majoritariamente colaboradores no cargo/função de Analista.</a:t>
            </a:r>
          </a:p>
          <a:p>
            <a:pPr marL="0" indent="0" algn="just">
              <a:buNone/>
            </a:pPr>
            <a:r>
              <a:rPr lang="pt-BR" sz="1800" dirty="0" smtClean="0"/>
              <a:t> </a:t>
            </a:r>
          </a:p>
          <a:p>
            <a:pPr algn="just"/>
            <a:endParaRPr lang="pt-BR" sz="1800" dirty="0" smtClean="0"/>
          </a:p>
          <a:p>
            <a:pPr algn="just"/>
            <a:endParaRPr lang="pt-BR" sz="1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944" y="1331640"/>
            <a:ext cx="5998383" cy="413018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188640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dirty="0" smtClean="0">
                <a:solidFill>
                  <a:srgbClr val="0066CC"/>
                </a:solidFill>
              </a:rPr>
              <a:t>Perfil dos Participantes</a:t>
            </a:r>
            <a:r>
              <a:rPr lang="pt-BR" altLang="pt-BR" sz="4000" dirty="0" smtClean="0">
                <a:solidFill>
                  <a:srgbClr val="0066CC"/>
                </a:solidFill>
              </a:rPr>
              <a:t/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400" dirty="0" smtClean="0">
                <a:solidFill>
                  <a:srgbClr val="0066CC"/>
                </a:solidFill>
              </a:rPr>
              <a:t>Unidades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79" y="5489499"/>
            <a:ext cx="7632848" cy="752947"/>
          </a:xfrm>
        </p:spPr>
        <p:txBody>
          <a:bodyPr/>
          <a:lstStyle/>
          <a:p>
            <a:pPr algn="just"/>
            <a:r>
              <a:rPr lang="pt-BR" sz="1800" dirty="0" smtClean="0"/>
              <a:t>No total 22 áreas estão representadas na pesquisa, no entanto, a Unidade de Atendimento Individual foi aquele que teve o maior número de colaboradores participando da pesquisa.</a:t>
            </a:r>
          </a:p>
          <a:p>
            <a:pPr marL="0" indent="0">
              <a:buNone/>
            </a:pPr>
            <a:r>
              <a:rPr lang="pt-BR" sz="1800" dirty="0" smtClean="0"/>
              <a:t> </a:t>
            </a:r>
          </a:p>
          <a:p>
            <a:endParaRPr lang="pt-BR" sz="1800" dirty="0" smtClean="0"/>
          </a:p>
          <a:p>
            <a:endParaRPr lang="pt-BR" sz="1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1052111"/>
            <a:ext cx="8985448" cy="48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794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dirty="0" smtClean="0">
                <a:solidFill>
                  <a:srgbClr val="0066CC"/>
                </a:solidFill>
              </a:rPr>
              <a:t>Resultados </a:t>
            </a:r>
            <a:r>
              <a:rPr lang="pt-BR" altLang="pt-BR" sz="4000" dirty="0" smtClean="0">
                <a:solidFill>
                  <a:srgbClr val="0066CC"/>
                </a:solidFill>
              </a:rPr>
              <a:t/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400" dirty="0" smtClean="0">
                <a:solidFill>
                  <a:srgbClr val="0066CC"/>
                </a:solidFill>
              </a:rPr>
              <a:t>Importância Temas de Gestão</a:t>
            </a:r>
            <a:r>
              <a:rPr lang="pt-BR" altLang="pt-BR" sz="4000" dirty="0" smtClean="0">
                <a:solidFill>
                  <a:srgbClr val="0066CC"/>
                </a:solidFill>
              </a:rPr>
              <a:t/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1600" dirty="0" smtClean="0">
                <a:solidFill>
                  <a:schemeClr val="tx1"/>
                </a:solidFill>
              </a:rPr>
              <a:t>Na </a:t>
            </a:r>
            <a:r>
              <a:rPr lang="pt-BR" altLang="pt-BR" sz="1600" dirty="0">
                <a:solidFill>
                  <a:schemeClr val="tx1"/>
                </a:solidFill>
              </a:rPr>
              <a:t>sua opinião, quão importante é para o Sebrae oferecer conteúdos e soluções para seus clientes por meio de temas? </a:t>
            </a:r>
            <a:endParaRPr lang="pt-BR" alt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157192"/>
            <a:ext cx="7632848" cy="1179512"/>
          </a:xfrm>
        </p:spPr>
        <p:txBody>
          <a:bodyPr/>
          <a:lstStyle/>
          <a:p>
            <a:r>
              <a:rPr lang="pt-BR" sz="1800" dirty="0" smtClean="0"/>
              <a:t>A maioria dos respondentes avalia que é importante o Sebrae oferecer conteúdos e soluções por meio de Temas de Gestão.</a:t>
            </a:r>
          </a:p>
          <a:p>
            <a:r>
              <a:rPr lang="pt-BR" sz="1800" dirty="0" smtClean="0"/>
              <a:t>Apenas 4.2% julgaram sem importância o Sebrae oferecer conteúdos e soluções por meio de Temas de Gestão.</a:t>
            </a:r>
            <a:endParaRPr lang="pt-BR" sz="1800" dirty="0"/>
          </a:p>
        </p:txBody>
      </p:sp>
      <p:sp>
        <p:nvSpPr>
          <p:cNvPr id="4" name="Chave direita 3"/>
          <p:cNvSpPr/>
          <p:nvPr/>
        </p:nvSpPr>
        <p:spPr>
          <a:xfrm>
            <a:off x="7617296" y="1700808"/>
            <a:ext cx="288032" cy="151216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direita 6"/>
          <p:cNvSpPr/>
          <p:nvPr/>
        </p:nvSpPr>
        <p:spPr>
          <a:xfrm>
            <a:off x="4767087" y="3445267"/>
            <a:ext cx="288032" cy="151216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049344" y="2276872"/>
            <a:ext cx="936104" cy="43204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95,8%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169024" y="4005064"/>
            <a:ext cx="936104" cy="432048"/>
          </a:xfrm>
          <a:prstGeom prst="roundRect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4,2%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682" y="1520390"/>
            <a:ext cx="5889646" cy="353692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dirty="0" smtClean="0">
                <a:solidFill>
                  <a:srgbClr val="0066CC"/>
                </a:solidFill>
              </a:rPr>
              <a:t>Resultados</a:t>
            </a:r>
            <a:r>
              <a:rPr lang="pt-BR" altLang="pt-BR" sz="4000" dirty="0" smtClean="0">
                <a:solidFill>
                  <a:srgbClr val="0066CC"/>
                </a:solidFill>
              </a:rPr>
              <a:t/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400" dirty="0" smtClean="0">
                <a:solidFill>
                  <a:srgbClr val="0066CC"/>
                </a:solidFill>
              </a:rPr>
              <a:t>Utilização de Temas de Gestão para outros fins</a:t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800" dirty="0" smtClean="0">
                <a:solidFill>
                  <a:schemeClr val="tx1"/>
                </a:solidFill>
              </a:rPr>
              <a:t>Você </a:t>
            </a:r>
            <a:r>
              <a:rPr lang="pt-BR" altLang="pt-BR" sz="1800" dirty="0">
                <a:solidFill>
                  <a:schemeClr val="tx1"/>
                </a:solidFill>
              </a:rPr>
              <a:t>acha que os TEMAS DE GESTAO, podem ser utilizados para outras classificações? </a:t>
            </a:r>
            <a:r>
              <a:rPr lang="pt-BR" altLang="pt-BR" sz="1800" dirty="0" smtClean="0">
                <a:solidFill>
                  <a:schemeClr val="tx1"/>
                </a:solidFill>
              </a:rPr>
              <a:t>(p.ex.: </a:t>
            </a:r>
            <a:r>
              <a:rPr lang="pt-BR" altLang="pt-BR" sz="1800" dirty="0">
                <a:solidFill>
                  <a:schemeClr val="tx1"/>
                </a:solidFill>
              </a:rPr>
              <a:t>Contratação de Consultores, Atendimento?</a:t>
            </a:r>
            <a:endParaRPr lang="pt-BR" altLang="pt-BR" sz="32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417840"/>
            <a:ext cx="7848872" cy="1179512"/>
          </a:xfrm>
        </p:spPr>
        <p:txBody>
          <a:bodyPr/>
          <a:lstStyle/>
          <a:p>
            <a:r>
              <a:rPr lang="pt-BR" sz="1800" dirty="0" smtClean="0"/>
              <a:t>A maioria dos respondentes avaliou que os Temas de Gestão podem ser utilizados para outras classificações.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377" y="1663511"/>
            <a:ext cx="5817638" cy="349368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16512" r="5957" b="19676"/>
          <a:stretch/>
        </p:blipFill>
        <p:spPr>
          <a:xfrm>
            <a:off x="4160911" y="1567089"/>
            <a:ext cx="5353684" cy="2877980"/>
          </a:xfrm>
          <a:prstGeom prst="rect">
            <a:avLst/>
          </a:prstGeom>
        </p:spPr>
      </p:pic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dirty="0" smtClean="0">
                <a:solidFill>
                  <a:srgbClr val="0066CC"/>
                </a:solidFill>
              </a:rPr>
              <a:t>Resultados</a:t>
            </a:r>
            <a:r>
              <a:rPr lang="pt-BR" altLang="pt-BR" sz="4000" dirty="0" smtClean="0">
                <a:solidFill>
                  <a:srgbClr val="0066CC"/>
                </a:solidFill>
              </a:rPr>
              <a:t/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400" dirty="0" smtClean="0">
                <a:solidFill>
                  <a:srgbClr val="0066CC"/>
                </a:solidFill>
              </a:rPr>
              <a:t>Ausência de algum Temas de Gestão</a:t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200" dirty="0">
                <a:solidFill>
                  <a:schemeClr val="tx1"/>
                </a:solidFill>
              </a:rPr>
              <a:t>Você acredita que está faltando algum tema a ser trabalhado? </a:t>
            </a:r>
            <a:endParaRPr lang="pt-BR" altLang="pt-BR" sz="32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4913784"/>
            <a:ext cx="7848872" cy="1179512"/>
          </a:xfrm>
        </p:spPr>
        <p:txBody>
          <a:bodyPr/>
          <a:lstStyle/>
          <a:p>
            <a:r>
              <a:rPr lang="pt-BR" sz="1800" dirty="0" smtClean="0"/>
              <a:t>A maioria dos participantes mostrou-se satisfeita com a quantidade de Temas existentes.</a:t>
            </a:r>
          </a:p>
          <a:p>
            <a:r>
              <a:rPr lang="pt-BR" sz="1800" dirty="0" smtClean="0"/>
              <a:t>Para aqueles que julgam que está faltando algum tema a ser trabalho, questionou-se sobre qual seria o tema</a:t>
            </a:r>
            <a:r>
              <a:rPr lang="pt-BR" sz="1800" dirty="0"/>
              <a:t>.</a:t>
            </a:r>
            <a:endParaRPr lang="pt-BR" sz="1800" dirty="0" smtClean="0"/>
          </a:p>
          <a:p>
            <a:r>
              <a:rPr lang="pt-BR" sz="1800" dirty="0" smtClean="0"/>
              <a:t>Sustentabilidade, Marketing e Gestão foram os termos mais citados.</a:t>
            </a: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45088" y="1203221"/>
            <a:ext cx="2953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Qual tema você acredita que está faltando?</a:t>
            </a:r>
            <a:endParaRPr lang="pt-BR" sz="1200" dirty="0">
              <a:latin typeface="+mn-lt"/>
            </a:endParaRPr>
          </a:p>
        </p:txBody>
      </p:sp>
      <p:sp>
        <p:nvSpPr>
          <p:cNvPr id="6" name="Texto Explicativo 1 5"/>
          <p:cNvSpPr/>
          <p:nvPr/>
        </p:nvSpPr>
        <p:spPr>
          <a:xfrm>
            <a:off x="2307027" y="4026712"/>
            <a:ext cx="432048" cy="216024"/>
          </a:xfrm>
          <a:prstGeom prst="borderCallout1">
            <a:avLst>
              <a:gd name="adj1" fmla="val -387463"/>
              <a:gd name="adj2" fmla="val 436713"/>
              <a:gd name="adj3" fmla="val 7649"/>
              <a:gd name="adj4" fmla="val 99526"/>
            </a:avLst>
          </a:prstGeom>
          <a:solidFill>
            <a:srgbClr val="00B05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559" y="1480220"/>
            <a:ext cx="4809527" cy="28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01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16496" y="260648"/>
            <a:ext cx="8915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dirty="0" smtClean="0">
                <a:solidFill>
                  <a:srgbClr val="0066CC"/>
                </a:solidFill>
              </a:rPr>
              <a:t>Resultados</a:t>
            </a:r>
            <a:r>
              <a:rPr lang="pt-BR" altLang="pt-BR" sz="4000" dirty="0" smtClean="0">
                <a:solidFill>
                  <a:srgbClr val="0066CC"/>
                </a:solidFill>
              </a:rPr>
              <a:t/>
            </a:r>
            <a:br>
              <a:rPr lang="pt-BR" altLang="pt-BR" sz="4000" dirty="0" smtClean="0">
                <a:solidFill>
                  <a:srgbClr val="0066CC"/>
                </a:solidFill>
              </a:rPr>
            </a:br>
            <a:r>
              <a:rPr lang="pt-BR" altLang="pt-BR" sz="2400" dirty="0" smtClean="0">
                <a:solidFill>
                  <a:srgbClr val="0066CC"/>
                </a:solidFill>
              </a:rPr>
              <a:t>Nome “Temas de Gestão”</a:t>
            </a:r>
            <a:br>
              <a:rPr lang="pt-BR" altLang="pt-BR" sz="2400" dirty="0" smtClean="0">
                <a:solidFill>
                  <a:srgbClr val="0066CC"/>
                </a:solidFill>
              </a:rPr>
            </a:br>
            <a:r>
              <a:rPr lang="pt-BR" altLang="pt-BR" sz="1800" dirty="0">
                <a:solidFill>
                  <a:schemeClr val="tx1"/>
                </a:solidFill>
              </a:rPr>
              <a:t>Em relação ao nome “Temas de Gestão”, </a:t>
            </a:r>
            <a:r>
              <a:rPr lang="pt-BR" altLang="pt-BR" sz="1800" dirty="0" smtClean="0">
                <a:solidFill>
                  <a:schemeClr val="tx1"/>
                </a:solidFill>
              </a:rPr>
              <a:t>escolha uma das opções:</a:t>
            </a:r>
            <a:endParaRPr lang="pt-BR" altLang="pt-BR" sz="32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2480" y="5157192"/>
            <a:ext cx="7848872" cy="1179512"/>
          </a:xfrm>
        </p:spPr>
        <p:txBody>
          <a:bodyPr/>
          <a:lstStyle/>
          <a:p>
            <a:r>
              <a:rPr lang="pt-BR" sz="1800" dirty="0" smtClean="0"/>
              <a:t>Cerca de 24% dos respondentes não alterariam o nome “Temas de Gestão.</a:t>
            </a:r>
          </a:p>
          <a:p>
            <a:r>
              <a:rPr lang="pt-BR" sz="1800" dirty="0" smtClean="0"/>
              <a:t>Entre aqueles que possuem sugestão de outros nomes, a maioria sugeriu o nome “Temas de Gestão Empresarial”.</a:t>
            </a:r>
          </a:p>
          <a:p>
            <a:r>
              <a:rPr lang="pt-BR" sz="1800" dirty="0" smtClean="0"/>
              <a:t>Cerca de 9% prefeririam sugerir outros nomes além dos elencados.</a:t>
            </a:r>
            <a:endParaRPr lang="pt-BR" sz="18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154116" y="2992388"/>
            <a:ext cx="720080" cy="2880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76,1%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6938286" y="1538377"/>
            <a:ext cx="1658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>
                <a:latin typeface="Calibri" panose="020F0502020204030204" pitchFamily="34" charset="0"/>
                <a:ea typeface="Arial Unicode MS" panose="020B0604020202020204" pitchFamily="34" charset="-128"/>
              </a:rPr>
              <a:t>Qual nome deveria ter?</a:t>
            </a:r>
            <a:endParaRPr lang="pt-BR" sz="1200" dirty="0">
              <a:latin typeface="Calibri" panose="020F050202020403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787917"/>
            <a:ext cx="4554107" cy="293852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401" y="1903734"/>
            <a:ext cx="3128495" cy="3109442"/>
          </a:xfrm>
          <a:prstGeom prst="rect">
            <a:avLst/>
          </a:prstGeom>
        </p:spPr>
      </p:pic>
      <p:sp>
        <p:nvSpPr>
          <p:cNvPr id="15" name="Texto Explicativo 2 (Borda e Ênfase) 14"/>
          <p:cNvSpPr/>
          <p:nvPr/>
        </p:nvSpPr>
        <p:spPr>
          <a:xfrm>
            <a:off x="3019911" y="2924944"/>
            <a:ext cx="348913" cy="211460"/>
          </a:xfrm>
          <a:prstGeom prst="accentBorderCallout2">
            <a:avLst>
              <a:gd name="adj1" fmla="val -728"/>
              <a:gd name="adj2" fmla="val 99205"/>
              <a:gd name="adj3" fmla="val -66955"/>
              <a:gd name="adj4" fmla="val 173240"/>
              <a:gd name="adj5" fmla="val -390045"/>
              <a:gd name="adj6" fmla="val 909121"/>
            </a:avLst>
          </a:prstGeom>
          <a:solidFill>
            <a:schemeClr val="accent2">
              <a:lumMod val="20000"/>
              <a:lumOff val="80000"/>
              <a:alpha val="24000"/>
            </a:scheme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4137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4D2C5FD42EE44BB24AAA5979198881" ma:contentTypeVersion="1" ma:contentTypeDescription="Crie um novo documento." ma:contentTypeScope="" ma:versionID="7622d41b9382a10ff1b88325197a2d8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4dfe1de69cba6c02f6bd24bf081d61d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A044B5-7EC0-4270-B389-6797E4BAD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6F0531A-F238-4974-9F41-FBD77A669912}">
  <ds:schemaRefs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4278</TotalTime>
  <Words>1570</Words>
  <Application>Microsoft Office PowerPoint</Application>
  <PresentationFormat>Papel A4 (210 x 297 mm)</PresentationFormat>
  <Paragraphs>158</Paragraphs>
  <Slides>38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 Unicode MS</vt:lpstr>
      <vt:lpstr>Arial</vt:lpstr>
      <vt:lpstr>Calibri</vt:lpstr>
      <vt:lpstr>Design padrão</vt:lpstr>
      <vt:lpstr>PESQUISA  Temas de Gestão – Site do Sebrae </vt:lpstr>
      <vt:lpstr>Objetivo</vt:lpstr>
      <vt:lpstr>Método</vt:lpstr>
      <vt:lpstr>Perfil dos Participantes Cargo/Função</vt:lpstr>
      <vt:lpstr>Perfil dos Participantes Unidades</vt:lpstr>
      <vt:lpstr>Resultados  Importância Temas de Gestão Na sua opinião, quão importante é para o Sebrae oferecer conteúdos e soluções para seus clientes por meio de temas? </vt:lpstr>
      <vt:lpstr>Resultados Utilização de Temas de Gestão para outros fins Você acha que os TEMAS DE GESTAO, podem ser utilizados para outras classificações? (p.ex.: Contratação de Consultores, Atendimento?</vt:lpstr>
      <vt:lpstr>Resultados Ausência de algum Temas de Gestão Você acredita que está faltando algum tema a ser trabalhado? </vt:lpstr>
      <vt:lpstr>Resultados Nome “Temas de Gestão” Em relação ao nome “Temas de Gestão”, escolha uma das opções:</vt:lpstr>
      <vt:lpstr>Apresentação do PowerPoint</vt:lpstr>
      <vt:lpstr>Resultados Avalie o quanto os TEMAS DE GESTAO fazem sentido para você. Dê uma nota de  0 a 10, sendo que a nota 0 significa “não faz nenhum sentido” e a nota 10 “faz todo sentido”.</vt:lpstr>
      <vt:lpstr>Resultados Avalie o quanto o TEMA “Organização” faz sentido para você. Dê uma nota de  0 a 10, sendo que a nota 0 significa “não faz nenhum sentido” e a nota 10 “faz todo sentido”.</vt:lpstr>
      <vt:lpstr>Resultados Avalie o quanto o TEMA “Planejamento” faz sentido para você. Dê uma nota de  0 a 10, sendo que a nota 0 significa “não faz nenhum sentido” e a nota 10 “faz todo sentido”.</vt:lpstr>
      <vt:lpstr>Resultados Avalie o quanto o TEMA “Empreendedorismo” faz sentido para você. Dê uma nota de  0 a 10, sendo que a nota 0 significa “não faz nenhum sentido” e a nota 10 “faz todo sentido”.</vt:lpstr>
      <vt:lpstr>Resultados Avalie o quanto o TEMA “Finanças” faz sentido para você. Dê uma nota de  0 a 10, sendo que a nota 0 significa “não faz nenhum sentido” e a nota 10 “faz todo sentido”.</vt:lpstr>
      <vt:lpstr>Resultados Avalie o quanto o TEMA “Pessoas” faz sentido para você. Dê uma nota de  0 a 10, sendo que a nota 0 significa “não faz nenhum sentido” e a nota 10 “faz todo sentido”.</vt:lpstr>
      <vt:lpstr>Resultados Avalie o quanto o TEMA “Cooperação” faz sentido para você. Dê uma nota de  0 a 10, sendo que a nota 0 significa “não faz nenhum sentido” e a nota 10 “faz todo sentido”.</vt:lpstr>
      <vt:lpstr>Resultados Avalie o quanto o TEMA “Leis e Normas” faz sentido para você. Dê uma nota de  0 a 10, sendo que a nota 0 significa “não faz nenhum sentido” e a nota 10 “faz todo sentido”.</vt:lpstr>
      <vt:lpstr>Resultados Avalie o quanto o TEMA “Mercado” faz sentido para você. Dê uma nota de  0 a 10, sendo que a nota 0 significa “não faz nenhum sentido” e a nota 10 “faz todo sentido”.</vt:lpstr>
      <vt:lpstr>Resultados Avalie o quanto o TEMA “Inovação” faz sentido para você. Dê uma nota de  0 a 10, sendo que a nota 0 significa “não faz nenhum sentido” e a nota 10 “faz todo sentido”.</vt:lpstr>
      <vt:lpstr>Apresentação do PowerPoint</vt:lpstr>
      <vt:lpstr>Resultados Avalie a facilidade de compreensão dos nomes dos TEMAS DE GESTAO  Dê uma nota de  0 a 10, sendo que a nota 0 significa “totalmente incompreensível” e nota 10 “totalmente compreensível”.</vt:lpstr>
      <vt:lpstr>Resultados Avalie a facilidade de compreensão do nome “Organização”. Dê uma nota de  0 a 10, sendo que a nota 0 significa “totalmente incompreensível” e nota 10 “totalmente compreensível”.</vt:lpstr>
      <vt:lpstr>Resultados Avalie a facilidade de compreensão do nome “Planejamento”. Dê uma nota de  0 a 10, sendo que a nota 0 significa “totalmente incompreensível” e nota 10 “totalmente compreensível”.</vt:lpstr>
      <vt:lpstr>Resultados Avalie a facilidade de compreensão do nome “Empreendedorismo”. Dê uma nota de  0 a 10, sendo que a nota 0 significa “totalmente incompreensível” e nota 10 “totalmente compreensível”.</vt:lpstr>
      <vt:lpstr>Resultados Avalie a facilidade de compreensão do nome “Finanças”. Dê uma nota de  0 a 10, sendo que a nota 0 significa “totalmente incompreensível” e nota 10 “totalmente compreensível”.</vt:lpstr>
      <vt:lpstr>Resultados Avalie a facilidade de compreensão do nome “Pessoas”. Dê uma nota de  0 a 10, sendo que a nota 0 significa “totalmente incompreensível” e nota 10 “totalmente compreensível”.</vt:lpstr>
      <vt:lpstr>Resultados Avalie a facilidade de compreensão do nome “Cooperação”. Dê uma nota de  0 a 10, sendo que a nota 0 significa “totalmente incompreensível” e nota 10 “totalmente compreensível”.</vt:lpstr>
      <vt:lpstr>Resultados Avalie a facilidade de compreensão do nome “Leis e Normas”. Dê uma nota de  0 a 10, sendo que a nota 0 significa “totalmente incompreensível” e nota 10 “totalmente compreensível”.</vt:lpstr>
      <vt:lpstr>Resultados Avalie a facilidade de compreensão do nome “Mercado”. Dê uma nota de  0 a 10, sendo que a nota 0 significa “totalmente incompreensível” e nota 10 “totalmente compreensível”.</vt:lpstr>
      <vt:lpstr>Resultados Avalie a facilidade de compreensão do nome “Inovação”. Dê uma nota de  0 a 10, sendo que a nota 0 significa “totalmente incompreensível” e nota 10 “totalmente compreensível”.</vt:lpstr>
      <vt:lpstr>Resultados Pertinência &amp; Facilidade de Compreensão</vt:lpstr>
      <vt:lpstr>Apresentação do PowerPoint</vt:lpstr>
      <vt:lpstr>Resultados Importância Temas de Gestão x Perfil Na sua opinião, quão importante é para o Sebrae oferecer conteúdos e soluções para seus clientes por meio de temas?</vt:lpstr>
      <vt:lpstr>Resultados Avalie o quanto os TEMAS DE GESTAO fazem sentido para você. Dê uma nota de  0 a 10, sendo que a nota 0 significa “não faz nenhum sentido” e a nota 10 “faz todo sentido”.</vt:lpstr>
      <vt:lpstr>Resultados Avalie a facilidade de compreensão dos nomes dos TEMAS DE GESTAO  Dê uma nota de  0 a 10, sendo que a nota 0 significa “totalmente incompreensível” e nota 10 “totalmente compreensível”.</vt:lpstr>
      <vt:lpstr>Considerações Finais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Viegas</dc:creator>
  <cp:lastModifiedBy>Kennyston Costa Lago</cp:lastModifiedBy>
  <cp:revision>494</cp:revision>
  <dcterms:created xsi:type="dcterms:W3CDTF">2011-02-18T16:41:29Z</dcterms:created>
  <dcterms:modified xsi:type="dcterms:W3CDTF">2015-11-12T11:10:45Z</dcterms:modified>
</cp:coreProperties>
</file>